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2" r:id="rId5"/>
    <p:sldMasterId id="214748366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</p:sldIdLst>
  <p:sldSz cy="6858000" cx="12192000"/>
  <p:notesSz cx="6858000" cy="9144000"/>
  <p:embeddedFontLst>
    <p:embeddedFont>
      <p:font typeface="Century Schoolbook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C43E1F2-D798-42EB-A10B-9C00909CE86C}">
  <a:tblStyle styleId="{6C43E1F2-D798-42EB-A10B-9C00909CE86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font" Target="fonts/CenturySchoolbook-bold.fntdata"/><Relationship Id="rId12" Type="http://schemas.openxmlformats.org/officeDocument/2006/relationships/slide" Target="slides/slide5.xml"/><Relationship Id="rId56" Type="http://schemas.openxmlformats.org/officeDocument/2006/relationships/font" Target="fonts/CenturySchoolbook-regular.fntdata"/><Relationship Id="rId15" Type="http://schemas.openxmlformats.org/officeDocument/2006/relationships/slide" Target="slides/slide8.xml"/><Relationship Id="rId59" Type="http://schemas.openxmlformats.org/officeDocument/2006/relationships/font" Target="fonts/CenturySchoolbook-boldItalic.fntdata"/><Relationship Id="rId14" Type="http://schemas.openxmlformats.org/officeDocument/2006/relationships/slide" Target="slides/slide7.xml"/><Relationship Id="rId58" Type="http://schemas.openxmlformats.org/officeDocument/2006/relationships/font" Target="fonts/CenturySchoolbook-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26:notes"/>
          <p:cNvSpPr/>
          <p:nvPr>
            <p:ph idx="2" type="sldImg"/>
          </p:nvPr>
        </p:nvSpPr>
        <p:spPr>
          <a:xfrm>
            <a:off x="1144588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0" name="Google Shape;390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Figures show gradient magnitude of zebra at two different scales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27:notes"/>
          <p:cNvSpPr/>
          <p:nvPr>
            <p:ph idx="2" type="sldImg"/>
          </p:nvPr>
        </p:nvSpPr>
        <p:spPr>
          <a:xfrm>
            <a:off x="1139825" y="682625"/>
            <a:ext cx="4552950" cy="34147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1" name="Google Shape;401;p27:notes"/>
          <p:cNvSpPr txBox="1"/>
          <p:nvPr>
            <p:ph idx="1" type="body"/>
          </p:nvPr>
        </p:nvSpPr>
        <p:spPr>
          <a:xfrm>
            <a:off x="890588" y="4324350"/>
            <a:ext cx="5048250" cy="417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8:notes"/>
          <p:cNvSpPr/>
          <p:nvPr>
            <p:ph idx="2" type="sldImg"/>
          </p:nvPr>
        </p:nvSpPr>
        <p:spPr>
          <a:xfrm>
            <a:off x="381000" y="682625"/>
            <a:ext cx="6070600" cy="34147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7" name="Google Shape;407;p28:notes"/>
          <p:cNvSpPr txBox="1"/>
          <p:nvPr>
            <p:ph idx="1" type="body"/>
          </p:nvPr>
        </p:nvSpPr>
        <p:spPr>
          <a:xfrm>
            <a:off x="890588" y="4324350"/>
            <a:ext cx="5048250" cy="417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29:notes"/>
          <p:cNvSpPr/>
          <p:nvPr>
            <p:ph idx="2" type="sldImg"/>
          </p:nvPr>
        </p:nvSpPr>
        <p:spPr>
          <a:xfrm>
            <a:off x="381000" y="682625"/>
            <a:ext cx="6070600" cy="34147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4" name="Google Shape;414;p29:notes"/>
          <p:cNvSpPr txBox="1"/>
          <p:nvPr>
            <p:ph idx="1" type="body"/>
          </p:nvPr>
        </p:nvSpPr>
        <p:spPr>
          <a:xfrm>
            <a:off x="890588" y="4324350"/>
            <a:ext cx="5048250" cy="417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30:notes"/>
          <p:cNvSpPr/>
          <p:nvPr>
            <p:ph idx="2" type="sldImg"/>
          </p:nvPr>
        </p:nvSpPr>
        <p:spPr>
          <a:xfrm>
            <a:off x="381000" y="682625"/>
            <a:ext cx="6070600" cy="34147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1" name="Google Shape;421;p30:notes"/>
          <p:cNvSpPr txBox="1"/>
          <p:nvPr>
            <p:ph idx="1" type="body"/>
          </p:nvPr>
        </p:nvSpPr>
        <p:spPr>
          <a:xfrm>
            <a:off x="890588" y="4324350"/>
            <a:ext cx="5048250" cy="417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8" name="Google Shape;428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5" name="Google Shape;435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8" name="Google Shape;458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5" name="Google Shape;465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2" name="Google Shape;472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5" name="Google Shape;485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8" name="Google Shape;498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5" name="Google Shape;505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2" name="Google Shape;512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0" name="Google Shape;520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8" name="Google Shape;528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6" name="Google Shape;536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4" name="Google Shape;544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2" name="Google Shape;552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4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0" name="Google Shape;560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0" name="Google Shape;570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7" name="Google Shape;577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bg>
      <p:bgPr>
        <a:solidFill>
          <a:srgbClr val="343437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BFBFBF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type="title"/>
          </p:nvPr>
        </p:nvSpPr>
        <p:spPr>
          <a:xfrm>
            <a:off x="841248" y="457200"/>
            <a:ext cx="3200400" cy="1600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Schoolbook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" type="body"/>
          </p:nvPr>
        </p:nvSpPr>
        <p:spPr>
          <a:xfrm>
            <a:off x="4504267" y="685800"/>
            <a:ext cx="6079066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02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93" name="Google Shape;93;p13"/>
          <p:cNvSpPr txBox="1"/>
          <p:nvPr>
            <p:ph idx="2" type="body"/>
          </p:nvPr>
        </p:nvSpPr>
        <p:spPr>
          <a:xfrm>
            <a:off x="841248" y="2099734"/>
            <a:ext cx="3200400" cy="381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/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4" name="Google Shape;94;p13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4"/>
          <p:cNvSpPr txBox="1"/>
          <p:nvPr>
            <p:ph type="title"/>
          </p:nvPr>
        </p:nvSpPr>
        <p:spPr>
          <a:xfrm>
            <a:off x="914400" y="5257800"/>
            <a:ext cx="9982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Schoolbook"/>
              <a:buNone/>
              <a:defRPr b="0"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/>
          <p:nvPr>
            <p:ph idx="2" type="pic"/>
          </p:nvPr>
        </p:nvSpPr>
        <p:spPr>
          <a:xfrm>
            <a:off x="0" y="0"/>
            <a:ext cx="11292840" cy="51289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01" name="Google Shape;101;p14"/>
          <p:cNvSpPr txBox="1"/>
          <p:nvPr>
            <p:ph idx="1" type="body"/>
          </p:nvPr>
        </p:nvSpPr>
        <p:spPr>
          <a:xfrm>
            <a:off x="914400" y="6108589"/>
            <a:ext cx="9982200" cy="597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>
                <a:solidFill>
                  <a:srgbClr val="D8D8D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2" name="Google Shape;102;p14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4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4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5"/>
          <p:cNvSpPr txBox="1"/>
          <p:nvPr>
            <p:ph idx="1" type="body"/>
          </p:nvPr>
        </p:nvSpPr>
        <p:spPr>
          <a:xfrm rot="5400000">
            <a:off x="3383884" y="-293211"/>
            <a:ext cx="4351337" cy="8595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08" name="Google Shape;108;p15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5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5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 rot="5400000">
            <a:off x="6938169" y="2091531"/>
            <a:ext cx="5897562" cy="247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 rot="5400000">
            <a:off x="1680369" y="-537369"/>
            <a:ext cx="589756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14" name="Google Shape;114;p16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6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6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Text, and 2 Content" type="txAndTwoObj">
  <p:cSld name="TEXT_AND_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304800" y="103188"/>
            <a:ext cx="11480800" cy="9636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304800" y="1600201"/>
            <a:ext cx="5689600" cy="445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6197600" y="1600201"/>
            <a:ext cx="5689600" cy="215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97600" y="3903663"/>
            <a:ext cx="5689600" cy="2152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sz="3600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ctr">
              <a:spcBef>
                <a:spcPts val="0"/>
              </a:spcBef>
              <a:buNone/>
              <a:defRPr sz="3600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ctr">
              <a:spcBef>
                <a:spcPts val="0"/>
              </a:spcBef>
              <a:buNone/>
              <a:defRPr sz="3600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ctr">
              <a:spcBef>
                <a:spcPts val="0"/>
              </a:spcBef>
              <a:buNone/>
              <a:defRPr sz="3600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ctr">
              <a:spcBef>
                <a:spcPts val="0"/>
              </a:spcBef>
              <a:buNone/>
              <a:defRPr sz="3600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ctr">
              <a:spcBef>
                <a:spcPts val="0"/>
              </a:spcBef>
              <a:buNone/>
              <a:defRPr sz="3600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ctr">
              <a:spcBef>
                <a:spcPts val="0"/>
              </a:spcBef>
              <a:buNone/>
              <a:defRPr sz="3600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ctr">
              <a:spcBef>
                <a:spcPts val="0"/>
              </a:spcBef>
              <a:buNone/>
              <a:defRPr sz="3600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ctr">
              <a:spcBef>
                <a:spcPts val="0"/>
              </a:spcBef>
              <a:buNone/>
              <a:defRPr sz="3600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Text, and Content" type="txAndObj">
  <p:cSld name="TEXT_AND_OBJEC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title"/>
          </p:nvPr>
        </p:nvSpPr>
        <p:spPr>
          <a:xfrm>
            <a:off x="304800" y="103188"/>
            <a:ext cx="11480800" cy="9636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304800" y="1600201"/>
            <a:ext cx="5689600" cy="445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2" type="body"/>
          </p:nvPr>
        </p:nvSpPr>
        <p:spPr>
          <a:xfrm>
            <a:off x="6197600" y="1600201"/>
            <a:ext cx="5689600" cy="445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sz="3600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ctr">
              <a:spcBef>
                <a:spcPts val="0"/>
              </a:spcBef>
              <a:buNone/>
              <a:defRPr sz="3600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ctr">
              <a:spcBef>
                <a:spcPts val="0"/>
              </a:spcBef>
              <a:buNone/>
              <a:defRPr sz="3600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ctr">
              <a:spcBef>
                <a:spcPts val="0"/>
              </a:spcBef>
              <a:buNone/>
              <a:defRPr sz="3600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ctr">
              <a:spcBef>
                <a:spcPts val="0"/>
              </a:spcBef>
              <a:buNone/>
              <a:defRPr sz="3600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ctr">
              <a:spcBef>
                <a:spcPts val="0"/>
              </a:spcBef>
              <a:buNone/>
              <a:defRPr sz="3600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ctr">
              <a:spcBef>
                <a:spcPts val="0"/>
              </a:spcBef>
              <a:buNone/>
              <a:defRPr sz="3600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ctr">
              <a:spcBef>
                <a:spcPts val="0"/>
              </a:spcBef>
              <a:buNone/>
              <a:defRPr sz="3600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ctr">
              <a:spcBef>
                <a:spcPts val="0"/>
              </a:spcBef>
              <a:buNone/>
              <a:defRPr sz="3600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bg>
      <p:bgPr>
        <a:solidFill>
          <a:srgbClr val="343437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" type="subTitle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BFBFBF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8" name="Google Shape;58;p8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type="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entury Schoolbook"/>
              <a:buNone/>
              <a:defRPr b="0"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" type="body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1261872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72" name="Google Shape;72;p10"/>
          <p:cNvSpPr txBox="1"/>
          <p:nvPr>
            <p:ph idx="2" type="body"/>
          </p:nvPr>
        </p:nvSpPr>
        <p:spPr>
          <a:xfrm>
            <a:off x="6126480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73" name="Google Shape;73;p10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1261872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9" name="Google Shape;79;p11"/>
          <p:cNvSpPr txBox="1"/>
          <p:nvPr>
            <p:ph idx="2" type="body"/>
          </p:nvPr>
        </p:nvSpPr>
        <p:spPr>
          <a:xfrm>
            <a:off x="1261872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80" name="Google Shape;80;p11"/>
          <p:cNvSpPr txBox="1"/>
          <p:nvPr>
            <p:ph idx="3" type="body"/>
          </p:nvPr>
        </p:nvSpPr>
        <p:spPr>
          <a:xfrm>
            <a:off x="6126480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20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81" name="Google Shape;81;p11"/>
          <p:cNvSpPr txBox="1"/>
          <p:nvPr>
            <p:ph idx="4" type="body"/>
          </p:nvPr>
        </p:nvSpPr>
        <p:spPr>
          <a:xfrm>
            <a:off x="6126480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82" name="Google Shape;82;p11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A7A1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  <a:defRPr b="0" i="0" sz="4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F6F5F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F6F5F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434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3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  <a:defRPr b="0" i="0" sz="4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2.png"/><Relationship Id="rId7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9.png"/><Relationship Id="rId5" Type="http://schemas.openxmlformats.org/officeDocument/2006/relationships/image" Target="../media/image13.png"/><Relationship Id="rId6" Type="http://schemas.openxmlformats.org/officeDocument/2006/relationships/image" Target="../media/image26.png"/><Relationship Id="rId7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28.png"/><Relationship Id="rId5" Type="http://schemas.openxmlformats.org/officeDocument/2006/relationships/image" Target="../media/image22.png"/><Relationship Id="rId6" Type="http://schemas.openxmlformats.org/officeDocument/2006/relationships/image" Target="../media/image5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Relationship Id="rId4" Type="http://schemas.openxmlformats.org/officeDocument/2006/relationships/image" Target="../media/image34.png"/><Relationship Id="rId5" Type="http://schemas.openxmlformats.org/officeDocument/2006/relationships/image" Target="../media/image32.png"/><Relationship Id="rId6" Type="http://schemas.openxmlformats.org/officeDocument/2006/relationships/image" Target="../media/image27.png"/><Relationship Id="rId7" Type="http://schemas.openxmlformats.org/officeDocument/2006/relationships/image" Target="../media/image29.png"/><Relationship Id="rId8" Type="http://schemas.openxmlformats.org/officeDocument/2006/relationships/image" Target="../media/image3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5.jpg"/><Relationship Id="rId4" Type="http://schemas.openxmlformats.org/officeDocument/2006/relationships/image" Target="../media/image33.jpg"/><Relationship Id="rId5" Type="http://schemas.openxmlformats.org/officeDocument/2006/relationships/image" Target="../media/image4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png"/><Relationship Id="rId4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png"/><Relationship Id="rId4" Type="http://schemas.openxmlformats.org/officeDocument/2006/relationships/image" Target="../media/image45.png"/><Relationship Id="rId5" Type="http://schemas.openxmlformats.org/officeDocument/2006/relationships/image" Target="../media/image37.png"/><Relationship Id="rId6" Type="http://schemas.openxmlformats.org/officeDocument/2006/relationships/image" Target="../media/image4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8.png"/><Relationship Id="rId4" Type="http://schemas.openxmlformats.org/officeDocument/2006/relationships/image" Target="../media/image42.png"/><Relationship Id="rId5" Type="http://schemas.openxmlformats.org/officeDocument/2006/relationships/image" Target="../media/image3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5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7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4.png"/><Relationship Id="rId5" Type="http://schemas.openxmlformats.org/officeDocument/2006/relationships/image" Target="../media/image19.png"/><Relationship Id="rId6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</a:pPr>
            <a:r>
              <a:rPr lang="en-US"/>
              <a:t>Edge Detectors</a:t>
            </a:r>
            <a:endParaRPr/>
          </a:p>
        </p:txBody>
      </p:sp>
      <p:sp>
        <p:nvSpPr>
          <p:cNvPr id="122" name="Google Shape;122;p17"/>
          <p:cNvSpPr txBox="1"/>
          <p:nvPr>
            <p:ph idx="1" type="subTitle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/>
          <p:nvPr>
            <p:ph type="title"/>
          </p:nvPr>
        </p:nvSpPr>
        <p:spPr>
          <a:xfrm>
            <a:off x="337457" y="365761"/>
            <a:ext cx="10617055" cy="6901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entury Schoolbook"/>
              <a:buNone/>
            </a:pPr>
            <a:r>
              <a:rPr lang="en-US" sz="3959"/>
              <a:t>Noise - Effect</a:t>
            </a:r>
            <a:endParaRPr sz="3959"/>
          </a:p>
        </p:txBody>
      </p:sp>
      <p:sp>
        <p:nvSpPr>
          <p:cNvPr id="218" name="Google Shape;218;p26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9" name="Google Shape;219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457" y="2081213"/>
            <a:ext cx="10794388" cy="299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/>
          <p:cNvSpPr txBox="1"/>
          <p:nvPr>
            <p:ph type="title"/>
          </p:nvPr>
        </p:nvSpPr>
        <p:spPr>
          <a:xfrm>
            <a:off x="337457" y="365761"/>
            <a:ext cx="10617055" cy="6901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entury Schoolbook"/>
              <a:buNone/>
            </a:pPr>
            <a:r>
              <a:rPr lang="en-US" sz="3959"/>
              <a:t>Solution: Smooth First</a:t>
            </a:r>
            <a:endParaRPr sz="3959"/>
          </a:p>
        </p:txBody>
      </p:sp>
      <p:sp>
        <p:nvSpPr>
          <p:cNvPr id="225" name="Google Shape;225;p27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6" name="Google Shape;22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6852" y="1055915"/>
            <a:ext cx="6695807" cy="5514974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7"/>
          <p:cNvSpPr txBox="1"/>
          <p:nvPr/>
        </p:nvSpPr>
        <p:spPr>
          <a:xfrm>
            <a:off x="1657350" y="1600200"/>
            <a:ext cx="491738" cy="52322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latin typeface="Century Schoolbook"/>
                <a:ea typeface="Century Schoolbook"/>
                <a:cs typeface="Century Schoolbook"/>
                <a:sym typeface="Century Schoolbook"/>
              </a:rPr>
              <a:t> </a:t>
            </a:r>
            <a:endParaRPr/>
          </a:p>
        </p:txBody>
      </p:sp>
      <p:sp>
        <p:nvSpPr>
          <p:cNvPr id="228" name="Google Shape;228;p27"/>
          <p:cNvSpPr txBox="1"/>
          <p:nvPr/>
        </p:nvSpPr>
        <p:spPr>
          <a:xfrm>
            <a:off x="1555363" y="2895600"/>
            <a:ext cx="488980" cy="52322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entury Schoolbook"/>
                <a:ea typeface="Century Schoolbook"/>
                <a:cs typeface="Century Schoolbook"/>
                <a:sym typeface="Century Schoolbook"/>
              </a:rPr>
              <a:t> </a:t>
            </a:r>
            <a:endParaRPr/>
          </a:p>
        </p:txBody>
      </p:sp>
      <p:sp>
        <p:nvSpPr>
          <p:cNvPr id="229" name="Google Shape;229;p27"/>
          <p:cNvSpPr txBox="1"/>
          <p:nvPr/>
        </p:nvSpPr>
        <p:spPr>
          <a:xfrm>
            <a:off x="1142689" y="4191000"/>
            <a:ext cx="1029321" cy="52322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entury Schoolbook"/>
                <a:ea typeface="Century Schoolbook"/>
                <a:cs typeface="Century Schoolbook"/>
                <a:sym typeface="Century Schoolbook"/>
              </a:rPr>
              <a:t> </a:t>
            </a:r>
            <a:endParaRPr/>
          </a:p>
        </p:txBody>
      </p:sp>
      <p:sp>
        <p:nvSpPr>
          <p:cNvPr id="230" name="Google Shape;230;p27"/>
          <p:cNvSpPr txBox="1"/>
          <p:nvPr/>
        </p:nvSpPr>
        <p:spPr>
          <a:xfrm>
            <a:off x="649858" y="5367337"/>
            <a:ext cx="1536959" cy="91018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entury Schoolbook"/>
                <a:ea typeface="Century Schoolbook"/>
                <a:cs typeface="Century Schoolbook"/>
                <a:sym typeface="Century Schoolbook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/>
          <p:nvPr>
            <p:ph type="title"/>
          </p:nvPr>
        </p:nvSpPr>
        <p:spPr>
          <a:xfrm>
            <a:off x="337457" y="365761"/>
            <a:ext cx="10617055" cy="6901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entury Schoolbook"/>
              <a:buNone/>
            </a:pPr>
            <a:r>
              <a:rPr lang="en-US" sz="3959"/>
              <a:t>Derivative Theorem</a:t>
            </a:r>
            <a:endParaRPr sz="3959"/>
          </a:p>
        </p:txBody>
      </p:sp>
      <p:sp>
        <p:nvSpPr>
          <p:cNvPr id="236" name="Google Shape;236;p28"/>
          <p:cNvSpPr txBox="1"/>
          <p:nvPr>
            <p:ph idx="1" type="body"/>
          </p:nvPr>
        </p:nvSpPr>
        <p:spPr>
          <a:xfrm>
            <a:off x="337457" y="1284514"/>
            <a:ext cx="10617055" cy="4895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39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This saves us one operation:</a:t>
            </a:r>
            <a:endParaRPr i="1" sz="2800"/>
          </a:p>
          <a:p>
            <a:pPr indent="-9144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237" name="Google Shape;237;p28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Edittex" id="238" name="Google Shape;23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5038" y="1170217"/>
            <a:ext cx="5013316" cy="71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81648" y="2000702"/>
            <a:ext cx="5713412" cy="4614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dittex" id="240" name="Google Shape;240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47243" y="4048125"/>
            <a:ext cx="541337" cy="460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dittex" id="241" name="Google Shape;241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42430" y="5572125"/>
            <a:ext cx="1341438" cy="4603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8"/>
          <p:cNvSpPr txBox="1"/>
          <p:nvPr/>
        </p:nvSpPr>
        <p:spPr>
          <a:xfrm>
            <a:off x="4096842" y="2722890"/>
            <a:ext cx="491738" cy="52322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entury Schoolbook"/>
                <a:ea typeface="Century Schoolbook"/>
                <a:cs typeface="Century Schoolbook"/>
                <a:sym typeface="Century Schoolbook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9"/>
          <p:cNvSpPr txBox="1"/>
          <p:nvPr>
            <p:ph type="title"/>
          </p:nvPr>
        </p:nvSpPr>
        <p:spPr>
          <a:xfrm>
            <a:off x="337457" y="365761"/>
            <a:ext cx="10617055" cy="6901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entury Schoolbook"/>
              <a:buNone/>
            </a:pPr>
            <a:r>
              <a:rPr lang="en-US" sz="3959"/>
              <a:t>Result</a:t>
            </a:r>
            <a:endParaRPr sz="3959"/>
          </a:p>
        </p:txBody>
      </p:sp>
      <p:sp>
        <p:nvSpPr>
          <p:cNvPr id="248" name="Google Shape;248;p29"/>
          <p:cNvSpPr txBox="1"/>
          <p:nvPr>
            <p:ph idx="1" type="body"/>
          </p:nvPr>
        </p:nvSpPr>
        <p:spPr>
          <a:xfrm>
            <a:off x="337457" y="1284514"/>
            <a:ext cx="10617055" cy="4895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144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249" name="Google Shape;249;p29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0" name="Google Shape;25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767" y="1355952"/>
            <a:ext cx="10694434" cy="390184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9"/>
          <p:cNvSpPr txBox="1"/>
          <p:nvPr/>
        </p:nvSpPr>
        <p:spPr>
          <a:xfrm>
            <a:off x="1502682" y="5186363"/>
            <a:ext cx="341319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Without Gaussian</a:t>
            </a:r>
            <a:endParaRPr/>
          </a:p>
        </p:txBody>
      </p:sp>
      <p:sp>
        <p:nvSpPr>
          <p:cNvPr id="252" name="Google Shape;252;p29"/>
          <p:cNvSpPr txBox="1"/>
          <p:nvPr/>
        </p:nvSpPr>
        <p:spPr>
          <a:xfrm>
            <a:off x="7160459" y="5257801"/>
            <a:ext cx="283336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With Gaussian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0"/>
          <p:cNvSpPr txBox="1"/>
          <p:nvPr>
            <p:ph type="title"/>
          </p:nvPr>
        </p:nvSpPr>
        <p:spPr>
          <a:xfrm>
            <a:off x="337457" y="365761"/>
            <a:ext cx="10617055" cy="6901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entury Schoolbook"/>
              <a:buNone/>
            </a:pPr>
            <a:r>
              <a:rPr lang="en-US" sz="3959"/>
              <a:t>Second derivative</a:t>
            </a:r>
            <a:endParaRPr/>
          </a:p>
        </p:txBody>
      </p:sp>
      <p:sp>
        <p:nvSpPr>
          <p:cNvPr id="258" name="Google Shape;258;p30"/>
          <p:cNvSpPr txBox="1"/>
          <p:nvPr>
            <p:ph idx="1" type="body"/>
          </p:nvPr>
        </p:nvSpPr>
        <p:spPr>
          <a:xfrm>
            <a:off x="337457" y="1284514"/>
            <a:ext cx="10617055" cy="4895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f(x+1, y) – 2f(x,y) + f(x-1,y)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In 2D 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What is an edge?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Look for zero crossings 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With high contrast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Laplacian Kernel</a:t>
            </a:r>
            <a:endParaRPr/>
          </a:p>
          <a:p>
            <a:pPr indent="-91440" lvl="0" marL="182880" rtl="0" algn="l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259" name="Google Shape;259;p30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lapmask2" id="260" name="Google Shape;26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4524" y="1971675"/>
            <a:ext cx="4867385" cy="2125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1"/>
          <p:cNvSpPr txBox="1"/>
          <p:nvPr>
            <p:ph type="title"/>
          </p:nvPr>
        </p:nvSpPr>
        <p:spPr>
          <a:xfrm>
            <a:off x="337457" y="365761"/>
            <a:ext cx="10617055" cy="6901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entury Schoolbook"/>
              <a:buNone/>
            </a:pPr>
            <a:r>
              <a:rPr lang="en-US" sz="3959"/>
              <a:t>Laplacian of Gaussian</a:t>
            </a:r>
            <a:endParaRPr/>
          </a:p>
        </p:txBody>
      </p:sp>
      <p:sp>
        <p:nvSpPr>
          <p:cNvPr id="266" name="Google Shape;266;p3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7" name="Google Shape;26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5581" y="919448"/>
            <a:ext cx="6957107" cy="5646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dittex" id="268" name="Google Shape;268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7907" y="3243788"/>
            <a:ext cx="1085850" cy="8551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dittex" id="269" name="Google Shape;269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1007" y="5172075"/>
            <a:ext cx="2088896" cy="760412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1"/>
          <p:cNvSpPr txBox="1"/>
          <p:nvPr/>
        </p:nvSpPr>
        <p:spPr>
          <a:xfrm>
            <a:off x="1353209" y="1647419"/>
            <a:ext cx="746621" cy="52322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entury Schoolbook"/>
                <a:ea typeface="Century Schoolbook"/>
                <a:cs typeface="Century Schoolbook"/>
                <a:sym typeface="Century Schoolbook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2"/>
          <p:cNvSpPr txBox="1"/>
          <p:nvPr>
            <p:ph type="title"/>
          </p:nvPr>
        </p:nvSpPr>
        <p:spPr>
          <a:xfrm>
            <a:off x="337457" y="365761"/>
            <a:ext cx="10617055" cy="6901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entury Schoolbook"/>
              <a:buNone/>
            </a:pPr>
            <a:r>
              <a:rPr lang="en-US" sz="3959"/>
              <a:t>2D edge detection filters</a:t>
            </a:r>
            <a:endParaRPr/>
          </a:p>
        </p:txBody>
      </p:sp>
      <p:sp>
        <p:nvSpPr>
          <p:cNvPr id="276" name="Google Shape;276;p32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7" name="Google Shape;27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225" y="1816591"/>
            <a:ext cx="3381375" cy="2375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0848" y="2775441"/>
            <a:ext cx="3742796" cy="164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1381" y="2726531"/>
            <a:ext cx="2600325" cy="2638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dittex" id="280" name="Google Shape;280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6225" y="4953262"/>
            <a:ext cx="3232679" cy="7040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dittex" id="281" name="Google Shape;281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38618" y="5553640"/>
            <a:ext cx="2471163" cy="589452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2"/>
          <p:cNvSpPr txBox="1"/>
          <p:nvPr/>
        </p:nvSpPr>
        <p:spPr>
          <a:xfrm>
            <a:off x="7857411" y="2143125"/>
            <a:ext cx="32335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Laplacian of Gaussian</a:t>
            </a:r>
            <a:endParaRPr/>
          </a:p>
        </p:txBody>
      </p:sp>
      <p:sp>
        <p:nvSpPr>
          <p:cNvPr id="283" name="Google Shape;283;p32"/>
          <p:cNvSpPr txBox="1"/>
          <p:nvPr/>
        </p:nvSpPr>
        <p:spPr>
          <a:xfrm>
            <a:off x="1049136" y="4389568"/>
            <a:ext cx="1486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Gaussian</a:t>
            </a:r>
            <a:endParaRPr/>
          </a:p>
        </p:txBody>
      </p:sp>
      <p:sp>
        <p:nvSpPr>
          <p:cNvPr id="284" name="Google Shape;284;p32"/>
          <p:cNvSpPr txBox="1"/>
          <p:nvPr/>
        </p:nvSpPr>
        <p:spPr>
          <a:xfrm>
            <a:off x="3923462" y="4429919"/>
            <a:ext cx="32319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derivative of Gaussian</a:t>
            </a:r>
            <a:endParaRPr/>
          </a:p>
        </p:txBody>
      </p:sp>
      <p:pic>
        <p:nvPicPr>
          <p:cNvPr descr="Edittex" id="285" name="Google Shape;285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26042" y="4995695"/>
            <a:ext cx="1834517" cy="81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3"/>
          <p:cNvSpPr txBox="1"/>
          <p:nvPr>
            <p:ph type="title"/>
          </p:nvPr>
        </p:nvSpPr>
        <p:spPr>
          <a:xfrm>
            <a:off x="337457" y="365761"/>
            <a:ext cx="10617055" cy="6901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entury Schoolbook"/>
              <a:buNone/>
            </a:pPr>
            <a:r>
              <a:rPr lang="en-US" sz="3959"/>
              <a:t>Edge detection by subtraction</a:t>
            </a:r>
            <a:endParaRPr/>
          </a:p>
        </p:txBody>
      </p:sp>
      <p:sp>
        <p:nvSpPr>
          <p:cNvPr id="291" name="Google Shape;291;p33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lena" id="292" name="Google Shape;29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559" y="1614189"/>
            <a:ext cx="3603854" cy="3603854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3"/>
          <p:cNvSpPr txBox="1"/>
          <p:nvPr/>
        </p:nvSpPr>
        <p:spPr>
          <a:xfrm>
            <a:off x="1302327" y="5284370"/>
            <a:ext cx="141831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original</a:t>
            </a:r>
            <a:endParaRPr/>
          </a:p>
        </p:txBody>
      </p:sp>
      <p:pic>
        <p:nvPicPr>
          <p:cNvPr descr="lenaG5" id="294" name="Google Shape;294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43358" y="1614189"/>
            <a:ext cx="3595687" cy="3595687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3"/>
          <p:cNvSpPr txBox="1"/>
          <p:nvPr/>
        </p:nvSpPr>
        <p:spPr>
          <a:xfrm>
            <a:off x="4336296" y="5306485"/>
            <a:ext cx="26193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smoothed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ena4G-O" id="296" name="Google Shape;296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6126" y="1614190"/>
            <a:ext cx="3603853" cy="360385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3"/>
          <p:cNvSpPr txBox="1"/>
          <p:nvPr/>
        </p:nvSpPr>
        <p:spPr>
          <a:xfrm>
            <a:off x="7990799" y="5284370"/>
            <a:ext cx="287450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smoothed – original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4"/>
          <p:cNvSpPr txBox="1"/>
          <p:nvPr>
            <p:ph type="title"/>
          </p:nvPr>
        </p:nvSpPr>
        <p:spPr>
          <a:xfrm>
            <a:off x="337457" y="365761"/>
            <a:ext cx="10617055" cy="6901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"/>
              <a:buNone/>
            </a:pPr>
            <a:r>
              <a:rPr lang="en-US" sz="3959">
                <a:latin typeface="Arial"/>
                <a:ea typeface="Arial"/>
                <a:cs typeface="Arial"/>
                <a:sym typeface="Arial"/>
              </a:rPr>
              <a:t>Laplacian of Gaussian</a:t>
            </a:r>
            <a:endParaRPr sz="3959"/>
          </a:p>
        </p:txBody>
      </p:sp>
      <p:sp>
        <p:nvSpPr>
          <p:cNvPr id="303" name="Google Shape;303;p34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4" name="Google Shape;30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06753" y="2445544"/>
            <a:ext cx="2600325" cy="263842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4"/>
          <p:cNvSpPr txBox="1"/>
          <p:nvPr/>
        </p:nvSpPr>
        <p:spPr>
          <a:xfrm>
            <a:off x="7860904" y="5083969"/>
            <a:ext cx="32335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Laplacian of Gaussian</a:t>
            </a:r>
            <a:endParaRPr/>
          </a:p>
        </p:txBody>
      </p:sp>
      <p:sp>
        <p:nvSpPr>
          <p:cNvPr id="306" name="Google Shape;306;p34"/>
          <p:cNvSpPr txBox="1"/>
          <p:nvPr/>
        </p:nvSpPr>
        <p:spPr>
          <a:xfrm>
            <a:off x="959283" y="4612481"/>
            <a:ext cx="1486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Gaussian</a:t>
            </a:r>
            <a:endParaRPr/>
          </a:p>
        </p:txBody>
      </p:sp>
      <p:sp>
        <p:nvSpPr>
          <p:cNvPr id="307" name="Google Shape;307;p34"/>
          <p:cNvSpPr/>
          <p:nvPr/>
        </p:nvSpPr>
        <p:spPr>
          <a:xfrm>
            <a:off x="4176713" y="3533775"/>
            <a:ext cx="2895600" cy="1066800"/>
          </a:xfrm>
          <a:custGeom>
            <a:rect b="b" l="l" r="r" t="t"/>
            <a:pathLst>
              <a:path extrusionOk="0" h="672" w="1824">
                <a:moveTo>
                  <a:pt x="0" y="288"/>
                </a:moveTo>
                <a:lnTo>
                  <a:pt x="816" y="672"/>
                </a:lnTo>
                <a:lnTo>
                  <a:pt x="1824" y="384"/>
                </a:lnTo>
                <a:lnTo>
                  <a:pt x="1008" y="0"/>
                </a:lnTo>
                <a:lnTo>
                  <a:pt x="0" y="288"/>
                </a:lnTo>
                <a:close/>
              </a:path>
            </a:pathLst>
          </a:cu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08" name="Google Shape;308;p34"/>
          <p:cNvSpPr/>
          <p:nvPr/>
        </p:nvSpPr>
        <p:spPr>
          <a:xfrm>
            <a:off x="5472113" y="790575"/>
            <a:ext cx="228600" cy="84138"/>
          </a:xfrm>
          <a:custGeom>
            <a:rect b="b" l="l" r="r" t="t"/>
            <a:pathLst>
              <a:path extrusionOk="0" h="672" w="1824">
                <a:moveTo>
                  <a:pt x="0" y="288"/>
                </a:moveTo>
                <a:lnTo>
                  <a:pt x="816" y="672"/>
                </a:lnTo>
                <a:lnTo>
                  <a:pt x="1824" y="384"/>
                </a:lnTo>
                <a:lnTo>
                  <a:pt x="1008" y="0"/>
                </a:lnTo>
                <a:lnTo>
                  <a:pt x="0" y="288"/>
                </a:lnTo>
                <a:close/>
              </a:path>
            </a:pathLst>
          </a:cu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309" name="Google Shape;309;p34"/>
          <p:cNvCxnSpPr/>
          <p:nvPr/>
        </p:nvCxnSpPr>
        <p:spPr>
          <a:xfrm>
            <a:off x="5472113" y="838200"/>
            <a:ext cx="0" cy="32146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0" name="Google Shape;310;p34"/>
          <p:cNvCxnSpPr/>
          <p:nvPr/>
        </p:nvCxnSpPr>
        <p:spPr>
          <a:xfrm>
            <a:off x="5700713" y="842963"/>
            <a:ext cx="0" cy="32146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1" name="Google Shape;311;p34"/>
          <p:cNvCxnSpPr/>
          <p:nvPr/>
        </p:nvCxnSpPr>
        <p:spPr>
          <a:xfrm>
            <a:off x="5586413" y="876300"/>
            <a:ext cx="0" cy="32146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2" name="Google Shape;312;p34"/>
          <p:cNvSpPr/>
          <p:nvPr/>
        </p:nvSpPr>
        <p:spPr>
          <a:xfrm>
            <a:off x="5472113" y="822325"/>
            <a:ext cx="114300" cy="3270250"/>
          </a:xfrm>
          <a:custGeom>
            <a:rect b="b" l="l" r="r" t="t"/>
            <a:pathLst>
              <a:path extrusionOk="0" h="2060" w="72">
                <a:moveTo>
                  <a:pt x="0" y="2036"/>
                </a:moveTo>
                <a:lnTo>
                  <a:pt x="0" y="0"/>
                </a:lnTo>
                <a:lnTo>
                  <a:pt x="72" y="36"/>
                </a:lnTo>
                <a:lnTo>
                  <a:pt x="72" y="2060"/>
                </a:lnTo>
                <a:lnTo>
                  <a:pt x="0" y="2036"/>
                </a:lnTo>
                <a:close/>
              </a:path>
            </a:pathLst>
          </a:cu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13" name="Google Shape;313;p34"/>
          <p:cNvSpPr/>
          <p:nvPr/>
        </p:nvSpPr>
        <p:spPr>
          <a:xfrm>
            <a:off x="5586413" y="841375"/>
            <a:ext cx="114300" cy="3244850"/>
          </a:xfrm>
          <a:custGeom>
            <a:rect b="b" l="l" r="r" t="t"/>
            <a:pathLst>
              <a:path extrusionOk="0" h="2044" w="72">
                <a:moveTo>
                  <a:pt x="0" y="16"/>
                </a:moveTo>
                <a:lnTo>
                  <a:pt x="0" y="2044"/>
                </a:lnTo>
                <a:lnTo>
                  <a:pt x="72" y="2016"/>
                </a:lnTo>
                <a:lnTo>
                  <a:pt x="72" y="0"/>
                </a:lnTo>
                <a:lnTo>
                  <a:pt x="0" y="16"/>
                </a:lnTo>
                <a:close/>
              </a:path>
            </a:pathLst>
          </a:cu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14" name="Google Shape;314;p34"/>
          <p:cNvSpPr txBox="1"/>
          <p:nvPr/>
        </p:nvSpPr>
        <p:spPr>
          <a:xfrm>
            <a:off x="4574789" y="4676775"/>
            <a:ext cx="201689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delta function</a:t>
            </a:r>
            <a:endParaRPr/>
          </a:p>
        </p:txBody>
      </p:sp>
      <p:pic>
        <p:nvPicPr>
          <p:cNvPr id="315" name="Google Shape;315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2852" y="2309812"/>
            <a:ext cx="3121848" cy="219392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4"/>
          <p:cNvSpPr/>
          <p:nvPr/>
        </p:nvSpPr>
        <p:spPr>
          <a:xfrm>
            <a:off x="3300413" y="3279773"/>
            <a:ext cx="762000" cy="492127"/>
          </a:xfrm>
          <a:prstGeom prst="mathMinus">
            <a:avLst>
              <a:gd fmla="val 23520" name="adj1"/>
            </a:avLst>
          </a:prstGeom>
          <a:solidFill>
            <a:srgbClr val="92D050"/>
          </a:solidFill>
          <a:ln cap="flat" cmpd="sng" w="13950">
            <a:solidFill>
              <a:srgbClr val="5151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17" name="Google Shape;317;p34"/>
          <p:cNvSpPr/>
          <p:nvPr/>
        </p:nvSpPr>
        <p:spPr>
          <a:xfrm>
            <a:off x="7169974" y="3279774"/>
            <a:ext cx="888176" cy="492126"/>
          </a:xfrm>
          <a:prstGeom prst="mathEqual">
            <a:avLst>
              <a:gd fmla="val 23520" name="adj1"/>
              <a:gd fmla="val 11760" name="adj2"/>
            </a:avLst>
          </a:prstGeom>
          <a:solidFill>
            <a:srgbClr val="92D050"/>
          </a:solidFill>
          <a:ln cap="flat" cmpd="sng" w="13950">
            <a:solidFill>
              <a:srgbClr val="5151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5"/>
          <p:cNvSpPr txBox="1"/>
          <p:nvPr>
            <p:ph type="title"/>
          </p:nvPr>
        </p:nvSpPr>
        <p:spPr>
          <a:xfrm>
            <a:off x="337457" y="365761"/>
            <a:ext cx="10617055" cy="6901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entury Schoolbook"/>
              <a:buNone/>
            </a:pPr>
            <a:r>
              <a:rPr lang="en-US" sz="3959"/>
              <a:t>Optimal Edge Detection: Canny</a:t>
            </a:r>
            <a:endParaRPr/>
          </a:p>
        </p:txBody>
      </p:sp>
      <p:sp>
        <p:nvSpPr>
          <p:cNvPr id="323" name="Google Shape;323;p35"/>
          <p:cNvSpPr txBox="1"/>
          <p:nvPr>
            <p:ph idx="1" type="body"/>
          </p:nvPr>
        </p:nvSpPr>
        <p:spPr>
          <a:xfrm>
            <a:off x="337457" y="1284514"/>
            <a:ext cx="10617055" cy="4895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Assume: </a:t>
            </a:r>
            <a:endParaRPr/>
          </a:p>
          <a:p>
            <a:pPr indent="-182880" lvl="1" marL="4572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Linear filtering</a:t>
            </a:r>
            <a:endParaRPr/>
          </a:p>
          <a:p>
            <a:pPr indent="-182880" lvl="1" marL="4572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Additive Gaussian noise </a:t>
            </a:r>
            <a:endParaRPr/>
          </a:p>
          <a:p>
            <a:pPr indent="-182880" lvl="0" marL="182880" rtl="0" algn="l">
              <a:lnSpc>
                <a:spcPct val="80000"/>
              </a:lnSpc>
              <a:spcBef>
                <a:spcPts val="17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Edge detector should have:</a:t>
            </a:r>
            <a:endParaRPr/>
          </a:p>
          <a:p>
            <a:pPr indent="-182880" lvl="1" marL="4572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Good Detection.  Filter responds to edge, not noise.</a:t>
            </a:r>
            <a:endParaRPr/>
          </a:p>
          <a:p>
            <a:pPr indent="-182880" lvl="1" marL="4572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Good Localization: detected edge near true edge.</a:t>
            </a:r>
            <a:endParaRPr/>
          </a:p>
          <a:p>
            <a:pPr indent="-182880" lvl="1" marL="4572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Minimal Response: one per edge</a:t>
            </a:r>
            <a:endParaRPr/>
          </a:p>
          <a:p>
            <a:pPr indent="-182880" lvl="0" marL="182880" rtl="0" algn="l">
              <a:lnSpc>
                <a:spcPct val="80000"/>
              </a:lnSpc>
              <a:spcBef>
                <a:spcPts val="17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Detection/Localization trade-off</a:t>
            </a:r>
            <a:endParaRPr/>
          </a:p>
          <a:p>
            <a:pPr indent="-182880" lvl="1" marL="4572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More smoothing improves detection</a:t>
            </a:r>
            <a:endParaRPr/>
          </a:p>
          <a:p>
            <a:pPr indent="-182880" lvl="1" marL="4572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And hurts localization.</a:t>
            </a:r>
            <a:endParaRPr/>
          </a:p>
          <a:p>
            <a:pPr indent="-91440" lvl="0" marL="182880" rtl="0" algn="l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324" name="Google Shape;324;p35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type="title"/>
          </p:nvPr>
        </p:nvSpPr>
        <p:spPr>
          <a:xfrm>
            <a:off x="337457" y="365761"/>
            <a:ext cx="10617055" cy="6901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entury Schoolbook"/>
              <a:buNone/>
            </a:pPr>
            <a:r>
              <a:rPr lang="en-US" sz="3959"/>
              <a:t>Edge Detection</a:t>
            </a:r>
            <a:endParaRPr sz="3959"/>
          </a:p>
        </p:txBody>
      </p:sp>
      <p:sp>
        <p:nvSpPr>
          <p:cNvPr id="128" name="Google Shape;128;p18"/>
          <p:cNvSpPr txBox="1"/>
          <p:nvPr>
            <p:ph idx="1" type="body"/>
          </p:nvPr>
        </p:nvSpPr>
        <p:spPr>
          <a:xfrm>
            <a:off x="337457" y="1284514"/>
            <a:ext cx="10617055" cy="4895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Convert a 2D image into a set of curves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Extracts salient features of the scene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More compact than pixels</a:t>
            </a:r>
            <a:endParaRPr/>
          </a:p>
          <a:p>
            <a:pPr indent="-91440" lvl="0" marL="182880" rtl="0" algn="l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129" name="Google Shape;129;p18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0" name="Google Shape;13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0493" y="2713604"/>
            <a:ext cx="6267450" cy="39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6"/>
          <p:cNvSpPr txBox="1"/>
          <p:nvPr>
            <p:ph type="title"/>
          </p:nvPr>
        </p:nvSpPr>
        <p:spPr>
          <a:xfrm>
            <a:off x="337457" y="365761"/>
            <a:ext cx="10617055" cy="6901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entury Schoolbook"/>
              <a:buNone/>
            </a:pPr>
            <a:r>
              <a:rPr lang="en-US" sz="3959"/>
              <a:t>Canny Edge Detector</a:t>
            </a:r>
            <a:endParaRPr/>
          </a:p>
        </p:txBody>
      </p:sp>
      <p:sp>
        <p:nvSpPr>
          <p:cNvPr id="330" name="Google Shape;330;p36"/>
          <p:cNvSpPr txBox="1"/>
          <p:nvPr>
            <p:ph idx="1" type="body"/>
          </p:nvPr>
        </p:nvSpPr>
        <p:spPr>
          <a:xfrm>
            <a:off x="337457" y="1284514"/>
            <a:ext cx="10617055" cy="4895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Suppress Noise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Compute gradient magnitude and direction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Apply Non-Maxima Suppression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Assures minimal response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Use hysteresis and connectivity analysis to detect edges</a:t>
            </a:r>
            <a:endParaRPr/>
          </a:p>
          <a:p>
            <a:pPr indent="-9144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331" name="Google Shape;331;p36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7"/>
          <p:cNvSpPr txBox="1"/>
          <p:nvPr>
            <p:ph type="title"/>
          </p:nvPr>
        </p:nvSpPr>
        <p:spPr>
          <a:xfrm>
            <a:off x="337457" y="365761"/>
            <a:ext cx="10617055" cy="6901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entury Schoolbook"/>
              <a:buNone/>
            </a:pPr>
            <a:r>
              <a:rPr lang="en-US" sz="3959"/>
              <a:t>Non-Maxima Suppression</a:t>
            </a:r>
            <a:endParaRPr sz="3959"/>
          </a:p>
        </p:txBody>
      </p:sp>
      <p:sp>
        <p:nvSpPr>
          <p:cNvPr id="338" name="Google Shape;338;p37"/>
          <p:cNvSpPr txBox="1"/>
          <p:nvPr>
            <p:ph idx="1" type="body"/>
          </p:nvPr>
        </p:nvSpPr>
        <p:spPr>
          <a:xfrm>
            <a:off x="337457" y="1284514"/>
            <a:ext cx="10617055" cy="4895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Edge occurs where gradient reaches a maxima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Suppress non-maxima gradient even if it passes threshold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Only eight directions possible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Suppress all pixels in each direction which are not maxima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Do this in each marked pixel neighborhood</a:t>
            </a:r>
            <a:endParaRPr/>
          </a:p>
          <a:p>
            <a:pPr indent="-40639" lvl="0" marL="182880" rtl="0" algn="l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</p:txBody>
      </p:sp>
      <p:sp>
        <p:nvSpPr>
          <p:cNvPr id="339" name="Google Shape;339;p37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8"/>
          <p:cNvSpPr txBox="1"/>
          <p:nvPr>
            <p:ph type="title"/>
          </p:nvPr>
        </p:nvSpPr>
        <p:spPr>
          <a:xfrm>
            <a:off x="337457" y="365761"/>
            <a:ext cx="10617055" cy="6901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entury Schoolbook"/>
              <a:buNone/>
            </a:pPr>
            <a:r>
              <a:rPr lang="en-US" sz="3959"/>
              <a:t>Hysteresis</a:t>
            </a:r>
            <a:endParaRPr/>
          </a:p>
        </p:txBody>
      </p:sp>
      <p:sp>
        <p:nvSpPr>
          <p:cNvPr id="346" name="Google Shape;346;p38"/>
          <p:cNvSpPr txBox="1"/>
          <p:nvPr>
            <p:ph idx="1" type="body"/>
          </p:nvPr>
        </p:nvSpPr>
        <p:spPr>
          <a:xfrm>
            <a:off x="337457" y="1284514"/>
            <a:ext cx="10617055" cy="4895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Avoid streaking near threshold value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Define two thresholds – L , H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If less than L, not an edge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If greater than H, strong edge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If between L and H, weak edge</a:t>
            </a:r>
            <a:endParaRPr/>
          </a:p>
          <a:p>
            <a:pPr indent="-182879" lvl="2" marL="7315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Analyze connectivity to mark is either non-edge or strong edge</a:t>
            </a:r>
            <a:endParaRPr/>
          </a:p>
          <a:p>
            <a:pPr indent="-182879" lvl="2" marL="7315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Removes spurious edges</a:t>
            </a:r>
            <a:endParaRPr/>
          </a:p>
          <a:p>
            <a:pPr indent="-40639" lvl="0" marL="182880" rtl="0" algn="l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</p:txBody>
      </p:sp>
      <p:sp>
        <p:nvSpPr>
          <p:cNvPr id="347" name="Google Shape;347;p38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9"/>
          <p:cNvSpPr txBox="1"/>
          <p:nvPr>
            <p:ph type="title"/>
          </p:nvPr>
        </p:nvSpPr>
        <p:spPr>
          <a:xfrm>
            <a:off x="337457" y="365761"/>
            <a:ext cx="10617055" cy="6901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entury Schoolbook"/>
              <a:buNone/>
            </a:pPr>
            <a:r>
              <a:rPr lang="en-US" sz="3959"/>
              <a:t>Steps of Canny Edge Detector</a:t>
            </a:r>
            <a:endParaRPr sz="3959"/>
          </a:p>
        </p:txBody>
      </p:sp>
      <p:sp>
        <p:nvSpPr>
          <p:cNvPr id="354" name="Google Shape;354;p39"/>
          <p:cNvSpPr txBox="1"/>
          <p:nvPr>
            <p:ph idx="1" type="body"/>
          </p:nvPr>
        </p:nvSpPr>
        <p:spPr>
          <a:xfrm>
            <a:off x="337457" y="1284514"/>
            <a:ext cx="10617055" cy="4895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39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</p:txBody>
      </p:sp>
      <p:sp>
        <p:nvSpPr>
          <p:cNvPr id="355" name="Google Shape;355;p39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6" name="Google Shape;35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140" y="1684564"/>
            <a:ext cx="11057688" cy="3328987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39"/>
          <p:cNvSpPr txBox="1"/>
          <p:nvPr/>
        </p:nvSpPr>
        <p:spPr>
          <a:xfrm>
            <a:off x="642938" y="4945846"/>
            <a:ext cx="15247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Original</a:t>
            </a:r>
            <a:endParaRPr b="1" sz="2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58" name="Google Shape;358;p39"/>
          <p:cNvSpPr txBox="1"/>
          <p:nvPr/>
        </p:nvSpPr>
        <p:spPr>
          <a:xfrm>
            <a:off x="3395663" y="4944484"/>
            <a:ext cx="191110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Gradient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Magnitude</a:t>
            </a:r>
            <a:endParaRPr b="1" sz="2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59" name="Google Shape;359;p39"/>
          <p:cNvSpPr txBox="1"/>
          <p:nvPr/>
        </p:nvSpPr>
        <p:spPr>
          <a:xfrm>
            <a:off x="5967413" y="4944484"/>
            <a:ext cx="253787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Non-Maximum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Suppression</a:t>
            </a:r>
            <a:endParaRPr b="1" sz="2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60" name="Google Shape;360;p39"/>
          <p:cNvSpPr txBox="1"/>
          <p:nvPr/>
        </p:nvSpPr>
        <p:spPr>
          <a:xfrm>
            <a:off x="9138567" y="5013551"/>
            <a:ext cx="185980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After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Hysteresis</a:t>
            </a:r>
            <a:endParaRPr b="1" sz="2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0"/>
          <p:cNvSpPr txBox="1"/>
          <p:nvPr>
            <p:ph type="title"/>
          </p:nvPr>
        </p:nvSpPr>
        <p:spPr>
          <a:xfrm>
            <a:off x="337457" y="365761"/>
            <a:ext cx="10617055" cy="6901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entury Schoolbook"/>
              <a:buNone/>
            </a:pPr>
            <a:r>
              <a:rPr lang="en-US" sz="3959"/>
              <a:t>Comparison with Laplacian Based </a:t>
            </a:r>
            <a:endParaRPr/>
          </a:p>
        </p:txBody>
      </p:sp>
      <p:sp>
        <p:nvSpPr>
          <p:cNvPr id="367" name="Google Shape;367;p40"/>
          <p:cNvSpPr txBox="1"/>
          <p:nvPr>
            <p:ph idx="1" type="body"/>
          </p:nvPr>
        </p:nvSpPr>
        <p:spPr>
          <a:xfrm>
            <a:off x="337457" y="1284514"/>
            <a:ext cx="10617055" cy="4895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39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</p:txBody>
      </p:sp>
      <p:sp>
        <p:nvSpPr>
          <p:cNvPr id="368" name="Google Shape;368;p40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9" name="Google Shape;36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2740" y="1042987"/>
            <a:ext cx="8726487" cy="5129213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40"/>
          <p:cNvSpPr txBox="1"/>
          <p:nvPr/>
        </p:nvSpPr>
        <p:spPr>
          <a:xfrm>
            <a:off x="2014538" y="6007397"/>
            <a:ext cx="15247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Original</a:t>
            </a:r>
            <a:endParaRPr b="1" sz="2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71" name="Google Shape;371;p40"/>
          <p:cNvSpPr txBox="1"/>
          <p:nvPr/>
        </p:nvSpPr>
        <p:spPr>
          <a:xfrm>
            <a:off x="4959749" y="6007396"/>
            <a:ext cx="185018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Curvature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Based</a:t>
            </a:r>
            <a:endParaRPr b="1" sz="2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72" name="Google Shape;372;p40"/>
          <p:cNvSpPr txBox="1"/>
          <p:nvPr/>
        </p:nvSpPr>
        <p:spPr>
          <a:xfrm>
            <a:off x="7755218" y="6085830"/>
            <a:ext cx="1221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Canny</a:t>
            </a:r>
            <a:endParaRPr b="1" sz="2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1"/>
          <p:cNvSpPr txBox="1"/>
          <p:nvPr>
            <p:ph type="title"/>
          </p:nvPr>
        </p:nvSpPr>
        <p:spPr>
          <a:xfrm>
            <a:off x="337457" y="365761"/>
            <a:ext cx="10617055" cy="6901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entury Schoolbook"/>
              <a:buNone/>
            </a:pPr>
            <a:r>
              <a:rPr lang="en-US" sz="3959"/>
              <a:t>Effect of Smoothing (kernel size)</a:t>
            </a:r>
            <a:endParaRPr/>
          </a:p>
        </p:txBody>
      </p:sp>
      <p:sp>
        <p:nvSpPr>
          <p:cNvPr id="379" name="Google Shape;379;p4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ln1can4" id="380" name="Google Shape;38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38988" y="2000251"/>
            <a:ext cx="2925763" cy="2925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n1can1" id="381" name="Google Shape;381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52901" y="1985963"/>
            <a:ext cx="2925762" cy="2925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n1" id="382" name="Google Shape;382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95388" y="2000251"/>
            <a:ext cx="2925763" cy="2925762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41"/>
          <p:cNvSpPr txBox="1"/>
          <p:nvPr/>
        </p:nvSpPr>
        <p:spPr>
          <a:xfrm>
            <a:off x="4471988" y="4983163"/>
            <a:ext cx="15113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Canny with </a:t>
            </a:r>
            <a:endParaRPr/>
          </a:p>
        </p:txBody>
      </p:sp>
      <p:pic>
        <p:nvPicPr>
          <p:cNvPr descr="Edittex" id="384" name="Google Shape;384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69001" y="5048251"/>
            <a:ext cx="865187" cy="2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41"/>
          <p:cNvSpPr txBox="1"/>
          <p:nvPr/>
        </p:nvSpPr>
        <p:spPr>
          <a:xfrm>
            <a:off x="7443788" y="4972051"/>
            <a:ext cx="15113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Canny with </a:t>
            </a:r>
            <a:endParaRPr/>
          </a:p>
        </p:txBody>
      </p:sp>
      <p:sp>
        <p:nvSpPr>
          <p:cNvPr id="386" name="Google Shape;386;p41"/>
          <p:cNvSpPr txBox="1"/>
          <p:nvPr/>
        </p:nvSpPr>
        <p:spPr>
          <a:xfrm>
            <a:off x="1881188" y="4972051"/>
            <a:ext cx="1074738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original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3960284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62401" y="0"/>
            <a:ext cx="4036484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04717" y="0"/>
            <a:ext cx="4087283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42"/>
          <p:cNvSpPr txBox="1"/>
          <p:nvPr/>
        </p:nvSpPr>
        <p:spPr>
          <a:xfrm>
            <a:off x="3251200" y="6400800"/>
            <a:ext cx="568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(Forsyth &amp; Ponce)</a:t>
            </a:r>
            <a:endParaRPr/>
          </a:p>
        </p:txBody>
      </p:sp>
      <p:sp>
        <p:nvSpPr>
          <p:cNvPr id="396" name="Google Shape;396;p42"/>
          <p:cNvSpPr txBox="1"/>
          <p:nvPr>
            <p:ph type="title"/>
          </p:nvPr>
        </p:nvSpPr>
        <p:spPr>
          <a:xfrm>
            <a:off x="914400" y="28194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Schoolbook"/>
              <a:buNone/>
            </a:pPr>
            <a:r>
              <a:rPr lang="en-US" sz="3600"/>
              <a:t>Multi-resolution Edge Detection</a:t>
            </a:r>
            <a:endParaRPr/>
          </a:p>
        </p:txBody>
      </p:sp>
      <p:sp>
        <p:nvSpPr>
          <p:cNvPr id="397" name="Google Shape;397;p42"/>
          <p:cNvSpPr txBox="1"/>
          <p:nvPr>
            <p:ph idx="1" type="body"/>
          </p:nvPr>
        </p:nvSpPr>
        <p:spPr>
          <a:xfrm>
            <a:off x="914400" y="3962400"/>
            <a:ext cx="10363200" cy="23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Smoothing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Eliminates noise edges.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Makes edges smoother.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Removes fine detail.</a:t>
            </a:r>
            <a:endParaRPr i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62117" cy="6097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62117" cy="6097588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44"/>
          <p:cNvSpPr txBox="1"/>
          <p:nvPr/>
        </p:nvSpPr>
        <p:spPr>
          <a:xfrm>
            <a:off x="3802566" y="6156793"/>
            <a:ext cx="46736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fine scale, high  threshold</a:t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62117" cy="6097588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45"/>
          <p:cNvSpPr txBox="1"/>
          <p:nvPr/>
        </p:nvSpPr>
        <p:spPr>
          <a:xfrm>
            <a:off x="3360132" y="6202596"/>
            <a:ext cx="389931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coarse scale, high threshold</a:t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type="title"/>
          </p:nvPr>
        </p:nvSpPr>
        <p:spPr>
          <a:xfrm>
            <a:off x="337457" y="365761"/>
            <a:ext cx="10617055" cy="6901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entury Schoolbook"/>
              <a:buNone/>
            </a:pPr>
            <a:r>
              <a:rPr lang="en-US" sz="3959"/>
              <a:t>Edges</a:t>
            </a:r>
            <a:endParaRPr sz="3959"/>
          </a:p>
        </p:txBody>
      </p:sp>
      <p:sp>
        <p:nvSpPr>
          <p:cNvPr id="136" name="Google Shape;136;p19"/>
          <p:cNvSpPr txBox="1"/>
          <p:nvPr>
            <p:ph idx="1" type="body"/>
          </p:nvPr>
        </p:nvSpPr>
        <p:spPr>
          <a:xfrm>
            <a:off x="337457" y="1284514"/>
            <a:ext cx="10617055" cy="4895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Edges are caused by a variety of factors</a:t>
            </a:r>
            <a:endParaRPr/>
          </a:p>
          <a:p>
            <a:pPr indent="-9144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137" name="Google Shape;137;p19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8" name="Google Shape;13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2086" y="2389415"/>
            <a:ext cx="3967622" cy="379072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 txBox="1"/>
          <p:nvPr/>
        </p:nvSpPr>
        <p:spPr>
          <a:xfrm>
            <a:off x="6032147" y="3580566"/>
            <a:ext cx="273664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depth discontinuity</a:t>
            </a:r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6009045" y="4497689"/>
            <a:ext cx="37289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surface color discontinuity</a:t>
            </a:r>
            <a:endParaRPr/>
          </a:p>
        </p:txBody>
      </p:sp>
      <p:sp>
        <p:nvSpPr>
          <p:cNvPr id="141" name="Google Shape;141;p19"/>
          <p:cNvSpPr txBox="1"/>
          <p:nvPr/>
        </p:nvSpPr>
        <p:spPr>
          <a:xfrm>
            <a:off x="5959708" y="5338913"/>
            <a:ext cx="35092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illumination discontinuity</a:t>
            </a:r>
            <a:endParaRPr/>
          </a:p>
        </p:txBody>
      </p:sp>
      <p:sp>
        <p:nvSpPr>
          <p:cNvPr id="142" name="Google Shape;142;p19"/>
          <p:cNvSpPr txBox="1"/>
          <p:nvPr/>
        </p:nvSpPr>
        <p:spPr>
          <a:xfrm>
            <a:off x="6032147" y="2663443"/>
            <a:ext cx="400301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surface normal discontinuity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62117" cy="6097588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46"/>
          <p:cNvSpPr txBox="1"/>
          <p:nvPr/>
        </p:nvSpPr>
        <p:spPr>
          <a:xfrm>
            <a:off x="3748050" y="6209372"/>
            <a:ext cx="356700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Coarse scale, low threshold</a:t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7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Identifying parametric edges</a:t>
            </a:r>
            <a:endParaRPr/>
          </a:p>
        </p:txBody>
      </p:sp>
      <p:sp>
        <p:nvSpPr>
          <p:cNvPr id="431" name="Google Shape;431;p47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Can we identify lines?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Can we identify curves?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More general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Can we identify circles/ellipses?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Voting scheme called Hough Transform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8"/>
          <p:cNvSpPr txBox="1"/>
          <p:nvPr>
            <p:ph type="title"/>
          </p:nvPr>
        </p:nvSpPr>
        <p:spPr>
          <a:xfrm>
            <a:off x="203201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Hough Transform</a:t>
            </a:r>
            <a:endParaRPr/>
          </a:p>
        </p:txBody>
      </p:sp>
      <p:sp>
        <p:nvSpPr>
          <p:cNvPr id="438" name="Google Shape;438;p48"/>
          <p:cNvSpPr txBox="1"/>
          <p:nvPr>
            <p:ph idx="1" type="body"/>
          </p:nvPr>
        </p:nvSpPr>
        <p:spPr>
          <a:xfrm>
            <a:off x="5486400" y="1447800"/>
            <a:ext cx="5653668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72"/>
              <a:buChar char="•"/>
            </a:pPr>
            <a:r>
              <a:rPr lang="en-US" sz="2590"/>
              <a:t>Only a few lines can pass through (x,y)</a:t>
            </a:r>
            <a:endParaRPr/>
          </a:p>
          <a:p>
            <a:pPr indent="-182880" lvl="1" marL="4572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220"/>
              <a:buChar char="●"/>
            </a:pPr>
            <a:r>
              <a:rPr i="1" lang="en-US" sz="2220"/>
              <a:t>mx+b</a:t>
            </a:r>
            <a:endParaRPr i="1" sz="2220"/>
          </a:p>
          <a:p>
            <a:pPr indent="-182880" lvl="0" marL="182880" rtl="0" algn="l">
              <a:lnSpc>
                <a:spcPct val="80000"/>
              </a:lnSpc>
              <a:spcBef>
                <a:spcPts val="1700"/>
              </a:spcBef>
              <a:spcAft>
                <a:spcPts val="0"/>
              </a:spcAft>
              <a:buSzPts val="2072"/>
              <a:buChar char="•"/>
            </a:pPr>
            <a:r>
              <a:rPr lang="en-US" sz="2590"/>
              <a:t>Consider (m,b) space</a:t>
            </a:r>
            <a:endParaRPr/>
          </a:p>
          <a:p>
            <a:pPr indent="-182880" lvl="0" marL="18288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072"/>
              <a:buChar char="•"/>
            </a:pPr>
            <a:r>
              <a:rPr lang="en-US" sz="2590"/>
              <a:t>Red lines are given by a line in that space</a:t>
            </a:r>
            <a:endParaRPr/>
          </a:p>
          <a:p>
            <a:pPr indent="-182880" lvl="1" marL="4572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220"/>
              <a:buChar char="●"/>
            </a:pPr>
            <a:r>
              <a:rPr i="1" lang="en-US" sz="2220"/>
              <a:t>b = y – mx</a:t>
            </a:r>
            <a:endParaRPr/>
          </a:p>
          <a:p>
            <a:pPr indent="-182880" lvl="0" marL="182880" rtl="0" algn="l">
              <a:lnSpc>
                <a:spcPct val="80000"/>
              </a:lnSpc>
              <a:spcBef>
                <a:spcPts val="1700"/>
              </a:spcBef>
              <a:spcAft>
                <a:spcPts val="0"/>
              </a:spcAft>
              <a:buSzPts val="2072"/>
              <a:buChar char="•"/>
            </a:pPr>
            <a:r>
              <a:rPr lang="en-US" sz="2590"/>
              <a:t>Each point defines a line in the Hough space</a:t>
            </a:r>
            <a:endParaRPr/>
          </a:p>
          <a:p>
            <a:pPr indent="-182880" lvl="0" marL="18288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072"/>
              <a:buChar char="•"/>
            </a:pPr>
            <a:r>
              <a:rPr lang="en-US" sz="2590"/>
              <a:t>Each line defines a point (since same m,b)</a:t>
            </a:r>
            <a:endParaRPr/>
          </a:p>
          <a:p>
            <a:pPr indent="-41909" lvl="1" marL="4572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220"/>
              <a:buNone/>
            </a:pPr>
            <a:r>
              <a:t/>
            </a:r>
            <a:endParaRPr sz="2220"/>
          </a:p>
          <a:p>
            <a:pPr indent="-51308" lvl="0" marL="182880" rtl="0" algn="l">
              <a:lnSpc>
                <a:spcPct val="80000"/>
              </a:lnSpc>
              <a:spcBef>
                <a:spcPts val="1700"/>
              </a:spcBef>
              <a:spcAft>
                <a:spcPts val="0"/>
              </a:spcAft>
              <a:buSzPts val="2072"/>
              <a:buNone/>
            </a:pPr>
            <a:r>
              <a:t/>
            </a:r>
            <a:endParaRPr i="1" sz="2590"/>
          </a:p>
        </p:txBody>
      </p:sp>
      <p:grpSp>
        <p:nvGrpSpPr>
          <p:cNvPr id="439" name="Google Shape;439;p48"/>
          <p:cNvGrpSpPr/>
          <p:nvPr/>
        </p:nvGrpSpPr>
        <p:grpSpPr>
          <a:xfrm>
            <a:off x="203201" y="1905000"/>
            <a:ext cx="5202767" cy="3581400"/>
            <a:chOff x="288" y="816"/>
            <a:chExt cx="1536" cy="1248"/>
          </a:xfrm>
        </p:grpSpPr>
        <p:sp>
          <p:nvSpPr>
            <p:cNvPr id="440" name="Google Shape;440;p48"/>
            <p:cNvSpPr/>
            <p:nvPr/>
          </p:nvSpPr>
          <p:spPr>
            <a:xfrm>
              <a:off x="288" y="816"/>
              <a:ext cx="1536" cy="1248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441" name="Google Shape;441;p48"/>
            <p:cNvCxnSpPr/>
            <p:nvPr/>
          </p:nvCxnSpPr>
          <p:spPr>
            <a:xfrm flipH="1" rot="10800000">
              <a:off x="528" y="1296"/>
              <a:ext cx="1008" cy="48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2" name="Google Shape;442;p48"/>
            <p:cNvCxnSpPr/>
            <p:nvPr/>
          </p:nvCxnSpPr>
          <p:spPr>
            <a:xfrm>
              <a:off x="768" y="1056"/>
              <a:ext cx="768" cy="91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3" name="Google Shape;443;p48"/>
            <p:cNvCxnSpPr/>
            <p:nvPr/>
          </p:nvCxnSpPr>
          <p:spPr>
            <a:xfrm flipH="1" rot="10800000">
              <a:off x="576" y="960"/>
              <a:ext cx="480" cy="57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4" name="Google Shape;444;p48"/>
            <p:cNvCxnSpPr/>
            <p:nvPr/>
          </p:nvCxnSpPr>
          <p:spPr>
            <a:xfrm flipH="1">
              <a:off x="1152" y="1104"/>
              <a:ext cx="288" cy="72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45" name="Google Shape;445;p48"/>
            <p:cNvSpPr/>
            <p:nvPr/>
          </p:nvSpPr>
          <p:spPr>
            <a:xfrm>
              <a:off x="1344" y="1248"/>
              <a:ext cx="48" cy="48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46" name="Google Shape;446;p48"/>
            <p:cNvSpPr txBox="1"/>
            <p:nvPr/>
          </p:nvSpPr>
          <p:spPr>
            <a:xfrm>
              <a:off x="1440" y="1152"/>
              <a:ext cx="221" cy="1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lang="en-US"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(x,y)</a:t>
              </a:r>
              <a:endParaRPr/>
            </a:p>
          </p:txBody>
        </p:sp>
      </p:grpSp>
      <p:grpSp>
        <p:nvGrpSpPr>
          <p:cNvPr id="447" name="Google Shape;447;p48"/>
          <p:cNvGrpSpPr/>
          <p:nvPr/>
        </p:nvGrpSpPr>
        <p:grpSpPr>
          <a:xfrm>
            <a:off x="3048000" y="2590800"/>
            <a:ext cx="1625600" cy="1524000"/>
            <a:chOff x="1440" y="1632"/>
            <a:chExt cx="768" cy="960"/>
          </a:xfrm>
        </p:grpSpPr>
        <p:cxnSp>
          <p:nvCxnSpPr>
            <p:cNvPr id="448" name="Google Shape;448;p48"/>
            <p:cNvCxnSpPr/>
            <p:nvPr/>
          </p:nvCxnSpPr>
          <p:spPr>
            <a:xfrm>
              <a:off x="1584" y="1728"/>
              <a:ext cx="624" cy="720"/>
            </a:xfrm>
            <a:prstGeom prst="straightConnector1">
              <a:avLst/>
            </a:prstGeom>
            <a:noFill/>
            <a:ln cap="flat" cmpd="sng" w="9525">
              <a:solidFill>
                <a:srgbClr val="FF33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449" name="Google Shape;449;p48"/>
            <p:cNvCxnSpPr/>
            <p:nvPr/>
          </p:nvCxnSpPr>
          <p:spPr>
            <a:xfrm>
              <a:off x="1776" y="1632"/>
              <a:ext cx="144" cy="960"/>
            </a:xfrm>
            <a:prstGeom prst="straightConnector1">
              <a:avLst/>
            </a:prstGeom>
            <a:noFill/>
            <a:ln cap="flat" cmpd="sng" w="9525">
              <a:solidFill>
                <a:srgbClr val="FF33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450" name="Google Shape;450;p48"/>
            <p:cNvCxnSpPr/>
            <p:nvPr/>
          </p:nvCxnSpPr>
          <p:spPr>
            <a:xfrm flipH="1">
              <a:off x="1440" y="1728"/>
              <a:ext cx="624" cy="864"/>
            </a:xfrm>
            <a:prstGeom prst="straightConnector1">
              <a:avLst/>
            </a:prstGeom>
            <a:noFill/>
            <a:ln cap="flat" cmpd="sng" w="9525">
              <a:solidFill>
                <a:srgbClr val="FF330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51" name="Google Shape;451;p48"/>
          <p:cNvGrpSpPr/>
          <p:nvPr/>
        </p:nvGrpSpPr>
        <p:grpSpPr>
          <a:xfrm>
            <a:off x="609600" y="1981200"/>
            <a:ext cx="3251200" cy="3048000"/>
            <a:chOff x="288" y="1248"/>
            <a:chExt cx="1536" cy="1920"/>
          </a:xfrm>
        </p:grpSpPr>
        <p:cxnSp>
          <p:nvCxnSpPr>
            <p:cNvPr id="452" name="Google Shape;452;p48"/>
            <p:cNvCxnSpPr/>
            <p:nvPr/>
          </p:nvCxnSpPr>
          <p:spPr>
            <a:xfrm>
              <a:off x="1104" y="1440"/>
              <a:ext cx="288" cy="1632"/>
            </a:xfrm>
            <a:prstGeom prst="straightConnector1">
              <a:avLst/>
            </a:prstGeom>
            <a:noFill/>
            <a:ln cap="flat" cmpd="sng" w="9525">
              <a:solidFill>
                <a:srgbClr val="00FF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453" name="Google Shape;453;p48"/>
            <p:cNvCxnSpPr/>
            <p:nvPr/>
          </p:nvCxnSpPr>
          <p:spPr>
            <a:xfrm>
              <a:off x="288" y="1680"/>
              <a:ext cx="576" cy="1152"/>
            </a:xfrm>
            <a:prstGeom prst="straightConnector1">
              <a:avLst/>
            </a:prstGeom>
            <a:noFill/>
            <a:ln cap="flat" cmpd="sng" w="9525">
              <a:solidFill>
                <a:srgbClr val="00FF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454" name="Google Shape;454;p48"/>
            <p:cNvCxnSpPr/>
            <p:nvPr/>
          </p:nvCxnSpPr>
          <p:spPr>
            <a:xfrm flipH="1">
              <a:off x="768" y="1248"/>
              <a:ext cx="1056" cy="1920"/>
            </a:xfrm>
            <a:prstGeom prst="straightConnector1">
              <a:avLst/>
            </a:prstGeom>
            <a:noFill/>
            <a:ln cap="flat" cmpd="sng" w="9525">
              <a:solidFill>
                <a:srgbClr val="00FF0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9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How to identify lines?</a:t>
            </a:r>
            <a:endParaRPr/>
          </a:p>
        </p:txBody>
      </p:sp>
      <p:sp>
        <p:nvSpPr>
          <p:cNvPr id="461" name="Google Shape;461;p49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For each edge point</a:t>
            </a:r>
            <a:endParaRPr/>
          </a:p>
          <a:p>
            <a:pPr indent="-182880" lvl="1" marL="4572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Add intensity to the corresponding line in Hough space</a:t>
            </a:r>
            <a:endParaRPr/>
          </a:p>
          <a:p>
            <a:pPr indent="-182880" lvl="0" marL="182880" rtl="0" algn="l">
              <a:lnSpc>
                <a:spcPct val="80000"/>
              </a:lnSpc>
              <a:spcBef>
                <a:spcPts val="17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Each edge point votes on the possible lines through them</a:t>
            </a:r>
            <a:endParaRPr/>
          </a:p>
          <a:p>
            <a:pPr indent="-182880" lvl="0" marL="18288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If a line exists in the image space, that point in Hough space will get many votes and hence high intensity</a:t>
            </a:r>
            <a:endParaRPr/>
          </a:p>
          <a:p>
            <a:pPr indent="-182880" lvl="0" marL="18288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Find maxima in Hough space</a:t>
            </a:r>
            <a:endParaRPr/>
          </a:p>
          <a:p>
            <a:pPr indent="-182880" lvl="0" marL="18288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Find lines by equations y – mx+b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0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Example</a:t>
            </a:r>
            <a:endParaRPr/>
          </a:p>
        </p:txBody>
      </p:sp>
      <p:pic>
        <p:nvPicPr>
          <p:cNvPr descr="Hough-example-result-en" id="468" name="Google Shape;468;p5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595" y="1691322"/>
            <a:ext cx="10166195" cy="4443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1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Problem with (m,b) space</a:t>
            </a:r>
            <a:endParaRPr/>
          </a:p>
        </p:txBody>
      </p:sp>
      <p:sp>
        <p:nvSpPr>
          <p:cNvPr id="475" name="Google Shape;475;p51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Vertical lines have infinite m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Polar notation of (d, θ)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d = xcosθ + ysinθ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Font typeface="Century Schoolbook"/>
              <a:buNone/>
            </a:pPr>
            <a:r>
              <a:t/>
            </a:r>
            <a:endParaRPr sz="2800"/>
          </a:p>
        </p:txBody>
      </p:sp>
      <p:sp>
        <p:nvSpPr>
          <p:cNvPr id="476" name="Google Shape;476;p51"/>
          <p:cNvSpPr/>
          <p:nvPr/>
        </p:nvSpPr>
        <p:spPr>
          <a:xfrm>
            <a:off x="5751745" y="2598737"/>
            <a:ext cx="5202767" cy="3581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477" name="Google Shape;477;p51"/>
          <p:cNvCxnSpPr/>
          <p:nvPr/>
        </p:nvCxnSpPr>
        <p:spPr>
          <a:xfrm>
            <a:off x="7377344" y="3332161"/>
            <a:ext cx="2601384" cy="2616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8" name="Google Shape;478;p51"/>
          <p:cNvSpPr txBox="1"/>
          <p:nvPr/>
        </p:nvSpPr>
        <p:spPr>
          <a:xfrm>
            <a:off x="4714578" y="6180137"/>
            <a:ext cx="7713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(0,0)</a:t>
            </a:r>
            <a:endParaRPr/>
          </a:p>
        </p:txBody>
      </p:sp>
      <p:cxnSp>
        <p:nvCxnSpPr>
          <p:cNvPr id="479" name="Google Shape;479;p51"/>
          <p:cNvCxnSpPr/>
          <p:nvPr/>
        </p:nvCxnSpPr>
        <p:spPr>
          <a:xfrm flipH="1" rot="10800000">
            <a:off x="5751744" y="4548186"/>
            <a:ext cx="2844800" cy="1600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0" name="Google Shape;480;p51"/>
          <p:cNvSpPr txBox="1"/>
          <p:nvPr/>
        </p:nvSpPr>
        <p:spPr>
          <a:xfrm rot="-2135682">
            <a:off x="6698526" y="5018364"/>
            <a:ext cx="3289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</a:t>
            </a:r>
            <a:endParaRPr/>
          </a:p>
        </p:txBody>
      </p:sp>
      <p:sp>
        <p:nvSpPr>
          <p:cNvPr id="481" name="Google Shape;481;p51"/>
          <p:cNvSpPr txBox="1"/>
          <p:nvPr/>
        </p:nvSpPr>
        <p:spPr>
          <a:xfrm>
            <a:off x="6340178" y="5781674"/>
            <a:ext cx="3289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θ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2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Basic Hough Transform</a:t>
            </a:r>
            <a:endParaRPr/>
          </a:p>
        </p:txBody>
      </p:sp>
      <p:sp>
        <p:nvSpPr>
          <p:cNvPr id="488" name="Google Shape;488;p52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33400" lvl="1" marL="990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entury Schoolbook"/>
              <a:buAutoNum type="arabicPeriod"/>
            </a:pPr>
            <a:r>
              <a:rPr lang="en-US" sz="2400"/>
              <a:t>Initialize H[d, θ]=0</a:t>
            </a:r>
            <a:endParaRPr/>
          </a:p>
          <a:p>
            <a:pPr indent="-533400" lvl="1" marL="990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entury Schoolbook"/>
              <a:buAutoNum type="arabicPeriod"/>
            </a:pPr>
            <a:r>
              <a:rPr lang="en-US" sz="2400"/>
              <a:t>for each edge point I[x,y] in the image</a:t>
            </a:r>
            <a:endParaRPr/>
          </a:p>
          <a:p>
            <a:pPr indent="-4572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entury Schoolbook"/>
              <a:buNone/>
            </a:pPr>
            <a:r>
              <a:rPr lang="en-US" sz="2400"/>
              <a:t>    for θ = 0 to 180 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SzPts val="1920"/>
              <a:buFont typeface="Century Schoolbook"/>
              <a:buNone/>
            </a:pPr>
            <a:r>
              <a:rPr lang="en-US" sz="2400"/>
              <a:t>		d = xcosθ + ysinθ</a:t>
            </a:r>
            <a:endParaRPr/>
          </a:p>
          <a:p>
            <a:pPr indent="-381000" lvl="3" marL="1752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entury Schoolbook"/>
              <a:buNone/>
            </a:pPr>
            <a:r>
              <a:rPr lang="en-US" sz="2400"/>
              <a:t>    H[d, θ] += 1</a:t>
            </a:r>
            <a:endParaRPr/>
          </a:p>
          <a:p>
            <a:pPr indent="-533400" lvl="1" marL="990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entury Schoolbook"/>
              <a:buNone/>
            </a:pPr>
            <a:r>
              <a:rPr lang="en-US" sz="2400"/>
              <a:t>3. Find the value(s) of (d, θ) for max H[d, θ] </a:t>
            </a:r>
            <a:endParaRPr/>
          </a:p>
          <a:p>
            <a:pPr indent="-533400" lvl="1" marL="990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entury Schoolbook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SzPts val="1920"/>
              <a:buFont typeface="Century Schoolbook"/>
              <a:buNone/>
            </a:pPr>
            <a:r>
              <a:rPr lang="en-US" sz="2400"/>
              <a:t>A similar procedure can be used for identifying circles, squares, or other shape with appropriate change in Hough parameterization.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Font typeface="Century Schoolbook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3"/>
          <p:cNvSpPr txBox="1"/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</a:pPr>
            <a:r>
              <a:rPr lang="en-US"/>
              <a:t>Non-Linear Filters</a:t>
            </a:r>
            <a:endParaRPr/>
          </a:p>
        </p:txBody>
      </p:sp>
      <p:sp>
        <p:nvSpPr>
          <p:cNvPr id="494" name="Google Shape;494;p53"/>
          <p:cNvSpPr txBox="1"/>
          <p:nvPr>
            <p:ph idx="1" type="subTitle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4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Corner Detections</a:t>
            </a:r>
            <a:endParaRPr/>
          </a:p>
        </p:txBody>
      </p:sp>
      <p:sp>
        <p:nvSpPr>
          <p:cNvPr id="501" name="Google Shape;501;p54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Corners have more lines passing through them than pixels on edges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Should be easier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But edge detectors fail – why?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Right at corner, gradient is ill-defined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Near corner, gradient has two different values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5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Moravec Operator</a:t>
            </a:r>
            <a:endParaRPr/>
          </a:p>
        </p:txBody>
      </p:sp>
      <p:sp>
        <p:nvSpPr>
          <p:cNvPr id="508" name="Google Shape;508;p55"/>
          <p:cNvSpPr txBox="1"/>
          <p:nvPr>
            <p:ph idx="1" type="body"/>
          </p:nvPr>
        </p:nvSpPr>
        <p:spPr>
          <a:xfrm>
            <a:off x="1261872" y="1828800"/>
            <a:ext cx="969264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Char char="•"/>
            </a:pPr>
            <a:r>
              <a:rPr lang="en-US" sz="2400"/>
              <a:t>Self-similarity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How similar are neighboring patches largely overlapping to me?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1920"/>
              <a:buChar char="•"/>
            </a:pPr>
            <a:r>
              <a:rPr lang="en-US" sz="2400"/>
              <a:t>Most regions - Very similar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920"/>
              <a:buChar char="•"/>
            </a:pPr>
            <a:r>
              <a:rPr lang="en-US" sz="2400"/>
              <a:t>Edges - Not similar in one direction (perpendicular to edge)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920"/>
              <a:buChar char="•"/>
            </a:pPr>
            <a:r>
              <a:rPr lang="en-US" sz="2400"/>
              <a:t>Corners – not similar in any direction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920"/>
              <a:buChar char="•"/>
            </a:pPr>
            <a:r>
              <a:rPr lang="en-US" sz="2400"/>
              <a:t>Interest point detection – not only corners</a:t>
            </a:r>
            <a:endParaRPr/>
          </a:p>
          <a:p>
            <a:pPr indent="-60959" lvl="0" marL="18288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>
            <p:ph type="title"/>
          </p:nvPr>
        </p:nvSpPr>
        <p:spPr>
          <a:xfrm>
            <a:off x="337457" y="365761"/>
            <a:ext cx="10617055" cy="6901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entury Schoolbook"/>
              <a:buNone/>
            </a:pPr>
            <a:r>
              <a:rPr lang="en-US" sz="3959"/>
              <a:t>Edges</a:t>
            </a:r>
            <a:endParaRPr sz="3959"/>
          </a:p>
        </p:txBody>
      </p:sp>
      <p:sp>
        <p:nvSpPr>
          <p:cNvPr id="148" name="Google Shape;148;p20"/>
          <p:cNvSpPr txBox="1"/>
          <p:nvPr>
            <p:ph idx="1" type="body"/>
          </p:nvPr>
        </p:nvSpPr>
        <p:spPr>
          <a:xfrm>
            <a:off x="337457" y="1284514"/>
            <a:ext cx="10617055" cy="4895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Edge is Where Change Occurs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Change is measured by derivative in 1D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Biggest change, derivative has maximum magnitude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Or 2</a:t>
            </a:r>
            <a:r>
              <a:rPr baseline="30000" lang="en-US" sz="2800"/>
              <a:t>nd</a:t>
            </a:r>
            <a:r>
              <a:rPr lang="en-US" sz="2800"/>
              <a:t> derivative is zero.</a:t>
            </a:r>
            <a:endParaRPr/>
          </a:p>
          <a:p>
            <a:pPr indent="-40639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</p:txBody>
      </p:sp>
      <p:sp>
        <p:nvSpPr>
          <p:cNvPr id="149" name="Google Shape;149;p20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0" name="Google Shape;150;p20"/>
          <p:cNvCxnSpPr/>
          <p:nvPr/>
        </p:nvCxnSpPr>
        <p:spPr>
          <a:xfrm>
            <a:off x="2013857" y="5725886"/>
            <a:ext cx="3200400" cy="0"/>
          </a:xfrm>
          <a:prstGeom prst="straightConnector1">
            <a:avLst/>
          </a:prstGeom>
          <a:noFill/>
          <a:ln cap="flat" cmpd="sng" w="17125">
            <a:solidFill>
              <a:schemeClr val="dk1">
                <a:alpha val="94901"/>
              </a:schemeClr>
            </a:solidFill>
            <a:prstDash val="solid"/>
            <a:round/>
            <a:headEnd len="med" w="med" type="none"/>
            <a:tailEnd len="med" w="med" type="none"/>
          </a:ln>
          <a:effectLst>
            <a:outerShdw blurRad="50800" rotWithShape="0" algn="tl" dir="5400000" dist="15240">
              <a:srgbClr val="000000">
                <a:alpha val="74901"/>
              </a:srgbClr>
            </a:outerShdw>
          </a:effectLst>
        </p:spPr>
      </p:cxnSp>
      <p:cxnSp>
        <p:nvCxnSpPr>
          <p:cNvPr id="151" name="Google Shape;151;p20"/>
          <p:cNvCxnSpPr/>
          <p:nvPr/>
        </p:nvCxnSpPr>
        <p:spPr>
          <a:xfrm rot="10800000">
            <a:off x="5214257" y="4354286"/>
            <a:ext cx="0" cy="1371600"/>
          </a:xfrm>
          <a:prstGeom prst="straightConnector1">
            <a:avLst/>
          </a:prstGeom>
          <a:noFill/>
          <a:ln cap="flat" cmpd="sng" w="17125">
            <a:solidFill>
              <a:schemeClr val="dk1">
                <a:alpha val="94901"/>
              </a:schemeClr>
            </a:solidFill>
            <a:prstDash val="solid"/>
            <a:round/>
            <a:headEnd len="med" w="med" type="none"/>
            <a:tailEnd len="med" w="med" type="none"/>
          </a:ln>
          <a:effectLst>
            <a:outerShdw blurRad="50800" rotWithShape="0" algn="tl" dir="5400000" dist="15240">
              <a:srgbClr val="000000">
                <a:alpha val="74901"/>
              </a:srgbClr>
            </a:outerShdw>
          </a:effectLst>
        </p:spPr>
      </p:cxnSp>
      <p:cxnSp>
        <p:nvCxnSpPr>
          <p:cNvPr id="152" name="Google Shape;152;p20"/>
          <p:cNvCxnSpPr/>
          <p:nvPr/>
        </p:nvCxnSpPr>
        <p:spPr>
          <a:xfrm>
            <a:off x="5214257" y="4354286"/>
            <a:ext cx="3886200" cy="0"/>
          </a:xfrm>
          <a:prstGeom prst="straightConnector1">
            <a:avLst/>
          </a:prstGeom>
          <a:noFill/>
          <a:ln cap="flat" cmpd="sng" w="17125">
            <a:solidFill>
              <a:schemeClr val="dk1">
                <a:alpha val="94901"/>
              </a:schemeClr>
            </a:solidFill>
            <a:prstDash val="solid"/>
            <a:round/>
            <a:headEnd len="med" w="med" type="none"/>
            <a:tailEnd len="med" w="med" type="none"/>
          </a:ln>
          <a:effectLst>
            <a:outerShdw blurRad="50800" rotWithShape="0" algn="tl" dir="5400000" dist="15240">
              <a:srgbClr val="000000">
                <a:alpha val="74901"/>
              </a:srgbClr>
            </a:outerShdw>
          </a:effectLst>
        </p:spPr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6"/>
          <p:cNvSpPr txBox="1"/>
          <p:nvPr>
            <p:ph type="title"/>
          </p:nvPr>
        </p:nvSpPr>
        <p:spPr>
          <a:xfrm>
            <a:off x="603950" y="31223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Measuring self-similarity</a:t>
            </a:r>
            <a:endParaRPr/>
          </a:p>
        </p:txBody>
      </p:sp>
      <p:sp>
        <p:nvSpPr>
          <p:cNvPr id="515" name="Google Shape;515;p56"/>
          <p:cNvSpPr txBox="1"/>
          <p:nvPr>
            <p:ph idx="1" type="body"/>
          </p:nvPr>
        </p:nvSpPr>
        <p:spPr>
          <a:xfrm>
            <a:off x="304800" y="1380946"/>
            <a:ext cx="11887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SSD = Sum of squared differences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Corner is local maxima</a:t>
            </a:r>
            <a:endParaRPr/>
          </a:p>
        </p:txBody>
      </p:sp>
      <p:pic>
        <p:nvPicPr>
          <p:cNvPr descr="MoravecWindowCalculation" id="516" name="Google Shape;516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1451" y="2332038"/>
            <a:ext cx="9226549" cy="4068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7"/>
          <p:cNvSpPr txBox="1"/>
          <p:nvPr>
            <p:ph type="title"/>
          </p:nvPr>
        </p:nvSpPr>
        <p:spPr>
          <a:xfrm>
            <a:off x="447833" y="66906"/>
            <a:ext cx="9692640" cy="9664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Limitations</a:t>
            </a:r>
            <a:endParaRPr/>
          </a:p>
        </p:txBody>
      </p:sp>
      <p:pic>
        <p:nvPicPr>
          <p:cNvPr descr="MoravecCases" id="523" name="Google Shape;523;p5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381" y="3200401"/>
            <a:ext cx="10941811" cy="3217863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57"/>
          <p:cNvSpPr/>
          <p:nvPr/>
        </p:nvSpPr>
        <p:spPr>
          <a:xfrm>
            <a:off x="304800" y="1219200"/>
            <a:ext cx="11887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lang="en-US" sz="3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Sensitive to noise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Responds for isolated pixel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</a:pPr>
            <a:r>
              <a:rPr lang="en-US" sz="3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Larger patches for robustness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8"/>
          <p:cNvSpPr txBox="1"/>
          <p:nvPr>
            <p:ph type="title"/>
          </p:nvPr>
        </p:nvSpPr>
        <p:spPr>
          <a:xfrm>
            <a:off x="447833" y="153887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Limitations</a:t>
            </a:r>
            <a:endParaRPr/>
          </a:p>
        </p:txBody>
      </p:sp>
      <p:sp>
        <p:nvSpPr>
          <p:cNvPr id="531" name="Google Shape;531;p58"/>
          <p:cNvSpPr txBox="1"/>
          <p:nvPr>
            <p:ph idx="1" type="body"/>
          </p:nvPr>
        </p:nvSpPr>
        <p:spPr>
          <a:xfrm>
            <a:off x="304800" y="1600201"/>
            <a:ext cx="5892800" cy="445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Responds also to diagonal edges</a:t>
            </a:r>
            <a:endParaRPr/>
          </a:p>
        </p:txBody>
      </p:sp>
      <p:pic>
        <p:nvPicPr>
          <p:cNvPr descr="MoravecArtificialTest" id="532" name="Google Shape;532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21562" y="2272991"/>
            <a:ext cx="4874684" cy="3656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59"/>
          <p:cNvSpPr txBox="1"/>
          <p:nvPr>
            <p:ph type="title"/>
          </p:nvPr>
        </p:nvSpPr>
        <p:spPr>
          <a:xfrm>
            <a:off x="559345" y="265399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Limitations</a:t>
            </a:r>
            <a:endParaRPr/>
          </a:p>
        </p:txBody>
      </p:sp>
      <p:sp>
        <p:nvSpPr>
          <p:cNvPr id="539" name="Google Shape;539;p59"/>
          <p:cNvSpPr txBox="1"/>
          <p:nvPr>
            <p:ph idx="1" type="body"/>
          </p:nvPr>
        </p:nvSpPr>
        <p:spPr>
          <a:xfrm>
            <a:off x="693160" y="1717288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Anisotropic (Not rotationally invariant)</a:t>
            </a:r>
            <a:endParaRPr/>
          </a:p>
        </p:txBody>
      </p:sp>
      <p:pic>
        <p:nvPicPr>
          <p:cNvPr descr="MoravecInvariant" id="540" name="Google Shape;540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000" y="2286001"/>
            <a:ext cx="9142761" cy="4379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0"/>
          <p:cNvSpPr txBox="1"/>
          <p:nvPr>
            <p:ph type="title"/>
          </p:nvPr>
        </p:nvSpPr>
        <p:spPr>
          <a:xfrm>
            <a:off x="304800" y="103188"/>
            <a:ext cx="11480800" cy="9636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entury Schoolbook"/>
              <a:buNone/>
            </a:pPr>
            <a:r>
              <a:rPr lang="en-US" sz="3240"/>
              <a:t>Harris &amp; Stephens/Plessey </a:t>
            </a:r>
            <a:br>
              <a:rPr lang="en-US" sz="3240"/>
            </a:br>
            <a:r>
              <a:rPr lang="en-US" sz="3240"/>
              <a:t>Corner Detector</a:t>
            </a:r>
            <a:endParaRPr/>
          </a:p>
        </p:txBody>
      </p:sp>
      <p:sp>
        <p:nvSpPr>
          <p:cNvPr id="547" name="Google Shape;547;p60"/>
          <p:cNvSpPr txBox="1"/>
          <p:nvPr>
            <p:ph idx="1" type="body"/>
          </p:nvPr>
        </p:nvSpPr>
        <p:spPr>
          <a:xfrm>
            <a:off x="304800" y="1600201"/>
            <a:ext cx="10812966" cy="445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Consider the differential of the corner score with respect to direction 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Describes the geometry of the image surface near the point (u,v) </a:t>
            </a:r>
            <a:endParaRPr/>
          </a:p>
        </p:txBody>
      </p:sp>
      <p:pic>
        <p:nvPicPr>
          <p:cNvPr id="548" name="Google Shape;548;p60"/>
          <p:cNvPicPr preferRelativeResize="0"/>
          <p:nvPr>
            <p:ph idx="3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001" y="3957638"/>
            <a:ext cx="9454994" cy="1452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1"/>
          <p:cNvSpPr txBox="1"/>
          <p:nvPr>
            <p:ph type="title"/>
          </p:nvPr>
        </p:nvSpPr>
        <p:spPr>
          <a:xfrm>
            <a:off x="304800" y="103188"/>
            <a:ext cx="11480800" cy="9636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How to find the corner?</a:t>
            </a:r>
            <a:endParaRPr/>
          </a:p>
        </p:txBody>
      </p:sp>
      <p:sp>
        <p:nvSpPr>
          <p:cNvPr id="555" name="Google Shape;555;p61"/>
          <p:cNvSpPr txBox="1"/>
          <p:nvPr>
            <p:ph idx="1" type="body"/>
          </p:nvPr>
        </p:nvSpPr>
        <p:spPr>
          <a:xfrm>
            <a:off x="304800" y="1600201"/>
            <a:ext cx="5689600" cy="445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The eigenvalues are proportional to the principal curvatures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If both small, no edge/corner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If one big and one small, edge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If both big, then corner</a:t>
            </a:r>
            <a:endParaRPr/>
          </a:p>
        </p:txBody>
      </p:sp>
      <p:pic>
        <p:nvPicPr>
          <p:cNvPr descr="HarrisEigenvalueSpace" id="556" name="Google Shape;556;p6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4800" y="2084388"/>
            <a:ext cx="4775200" cy="34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2"/>
          <p:cNvSpPr txBox="1"/>
          <p:nvPr>
            <p:ph type="title"/>
          </p:nvPr>
        </p:nvSpPr>
        <p:spPr>
          <a:xfrm>
            <a:off x="304800" y="103188"/>
            <a:ext cx="11480800" cy="9636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Rotationally Invariant</a:t>
            </a:r>
            <a:endParaRPr/>
          </a:p>
        </p:txBody>
      </p:sp>
      <p:sp>
        <p:nvSpPr>
          <p:cNvPr id="563" name="Google Shape;563;p62"/>
          <p:cNvSpPr txBox="1"/>
          <p:nvPr>
            <p:ph idx="1" type="body"/>
          </p:nvPr>
        </p:nvSpPr>
        <p:spPr>
          <a:xfrm>
            <a:off x="304800" y="1600201"/>
            <a:ext cx="11582400" cy="445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If w is Gaussian, then this is isotropic</a:t>
            </a:r>
            <a:endParaRPr/>
          </a:p>
        </p:txBody>
      </p:sp>
      <p:pic>
        <p:nvPicPr>
          <p:cNvPr id="564" name="Google Shape;564;p62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1" y="2362200"/>
            <a:ext cx="10274300" cy="1454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rrisArtificialTest" id="565" name="Google Shape;565;p62"/>
          <p:cNvPicPr preferRelativeResize="0"/>
          <p:nvPr>
            <p:ph idx="3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07301" y="3903663"/>
            <a:ext cx="3266017" cy="2449512"/>
          </a:xfrm>
          <a:prstGeom prst="rect">
            <a:avLst/>
          </a:prstGeom>
          <a:noFill/>
          <a:ln cap="flat" cmpd="sng" w="9525">
            <a:solidFill>
              <a:srgbClr val="11111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HarrisBlocks" id="566" name="Google Shape;566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36800" y="3886200"/>
            <a:ext cx="3251200" cy="2438400"/>
          </a:xfrm>
          <a:prstGeom prst="rect">
            <a:avLst/>
          </a:prstGeom>
          <a:noFill/>
          <a:ln cap="flat" cmpd="sng" w="9525">
            <a:solidFill>
              <a:srgbClr val="11111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3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Non-linear filters: Median filter</a:t>
            </a:r>
            <a:endParaRPr/>
          </a:p>
        </p:txBody>
      </p:sp>
      <p:sp>
        <p:nvSpPr>
          <p:cNvPr id="573" name="Google Shape;573;p63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Replace by median of the neighborhood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No new gray levels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Removes the odd man out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Good for outlier removal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Retains edges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64"/>
          <p:cNvSpPr txBox="1"/>
          <p:nvPr>
            <p:ph type="title"/>
          </p:nvPr>
        </p:nvSpPr>
        <p:spPr>
          <a:xfrm>
            <a:off x="1198880" y="42375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Median filter</a:t>
            </a:r>
            <a:endParaRPr/>
          </a:p>
        </p:txBody>
      </p:sp>
      <p:sp>
        <p:nvSpPr>
          <p:cNvPr id="580" name="Google Shape;580;p64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144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grpSp>
        <p:nvGrpSpPr>
          <p:cNvPr id="581" name="Google Shape;581;p64"/>
          <p:cNvGrpSpPr/>
          <p:nvPr/>
        </p:nvGrpSpPr>
        <p:grpSpPr>
          <a:xfrm>
            <a:off x="2133600" y="1447800"/>
            <a:ext cx="7823200" cy="4953000"/>
            <a:chOff x="1584" y="1200"/>
            <a:chExt cx="3542" cy="2932"/>
          </a:xfrm>
        </p:grpSpPr>
        <p:pic>
          <p:nvPicPr>
            <p:cNvPr descr="c-enhedg-medexp" id="582" name="Google Shape;582;p6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84" y="1200"/>
              <a:ext cx="3542" cy="293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83" name="Google Shape;583;p64"/>
            <p:cNvCxnSpPr/>
            <p:nvPr/>
          </p:nvCxnSpPr>
          <p:spPr>
            <a:xfrm>
              <a:off x="1584" y="1200"/>
              <a:ext cx="0" cy="2928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type="title"/>
          </p:nvPr>
        </p:nvSpPr>
        <p:spPr>
          <a:xfrm>
            <a:off x="337457" y="365761"/>
            <a:ext cx="10617055" cy="6901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entury Schoolbook"/>
              <a:buNone/>
            </a:pPr>
            <a:r>
              <a:rPr lang="en-US" sz="3959"/>
              <a:t>Image Gradient</a:t>
            </a:r>
            <a:endParaRPr sz="3959"/>
          </a:p>
        </p:txBody>
      </p:sp>
      <p:sp>
        <p:nvSpPr>
          <p:cNvPr id="158" name="Google Shape;158;p21"/>
          <p:cNvSpPr txBox="1"/>
          <p:nvPr>
            <p:ph idx="1" type="body"/>
          </p:nvPr>
        </p:nvSpPr>
        <p:spPr>
          <a:xfrm>
            <a:off x="337457" y="1284514"/>
            <a:ext cx="10617055" cy="4895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The gradient of an image: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The gradient points in the direction of most rapid change in intensity </a:t>
            </a:r>
            <a:endParaRPr/>
          </a:p>
          <a:p>
            <a:pPr indent="-40639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  <a:p>
            <a:pPr indent="-40639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  <a:p>
            <a:pPr indent="-40639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  <a:p>
            <a:pPr indent="-9144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159" name="Google Shape;159;p2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Edittex" id="160" name="Google Shape;16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45984" y="1284514"/>
            <a:ext cx="2468563" cy="6334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21"/>
          <p:cNvGrpSpPr/>
          <p:nvPr/>
        </p:nvGrpSpPr>
        <p:grpSpPr>
          <a:xfrm>
            <a:off x="7377047" y="3732325"/>
            <a:ext cx="3746630" cy="1534781"/>
            <a:chOff x="3840" y="1776"/>
            <a:chExt cx="1632" cy="624"/>
          </a:xfrm>
        </p:grpSpPr>
        <p:grpSp>
          <p:nvGrpSpPr>
            <p:cNvPr id="162" name="Google Shape;162;p21"/>
            <p:cNvGrpSpPr/>
            <p:nvPr/>
          </p:nvGrpSpPr>
          <p:grpSpPr>
            <a:xfrm>
              <a:off x="3840" y="1776"/>
              <a:ext cx="1632" cy="624"/>
              <a:chOff x="3840" y="1776"/>
              <a:chExt cx="1632" cy="624"/>
            </a:xfrm>
          </p:grpSpPr>
          <p:grpSp>
            <p:nvGrpSpPr>
              <p:cNvPr id="163" name="Google Shape;163;p21"/>
              <p:cNvGrpSpPr/>
              <p:nvPr/>
            </p:nvGrpSpPr>
            <p:grpSpPr>
              <a:xfrm>
                <a:off x="3840" y="1776"/>
                <a:ext cx="624" cy="624"/>
                <a:chOff x="3840" y="1776"/>
                <a:chExt cx="624" cy="624"/>
              </a:xfrm>
            </p:grpSpPr>
            <p:sp>
              <p:nvSpPr>
                <p:cNvPr id="164" name="Google Shape;164;p21"/>
                <p:cNvSpPr/>
                <p:nvPr/>
              </p:nvSpPr>
              <p:spPr>
                <a:xfrm>
                  <a:off x="3840" y="1776"/>
                  <a:ext cx="624" cy="624"/>
                </a:xfrm>
                <a:prstGeom prst="rect">
                  <a:avLst/>
                </a:prstGeom>
                <a:gradFill>
                  <a:gsLst>
                    <a:gs pos="0">
                      <a:schemeClr val="dk1"/>
                    </a:gs>
                    <a:gs pos="100000">
                      <a:srgbClr val="FFFFFF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cxnSp>
              <p:nvCxnSpPr>
                <p:cNvPr id="165" name="Google Shape;165;p21"/>
                <p:cNvCxnSpPr/>
                <p:nvPr/>
              </p:nvCxnSpPr>
              <p:spPr>
                <a:xfrm flipH="1" rot="10800000">
                  <a:off x="4161" y="1872"/>
                  <a:ext cx="207" cy="207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FF0000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</p:grpSp>
          <p:pic>
            <p:nvPicPr>
              <p:cNvPr descr="Edittex" id="166" name="Google Shape;166;p2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505" y="1824"/>
                <a:ext cx="967" cy="2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67" name="Google Shape;167;p21"/>
            <p:cNvSpPr/>
            <p:nvPr/>
          </p:nvSpPr>
          <p:spPr>
            <a:xfrm>
              <a:off x="4128" y="2064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168" name="Google Shape;168;p21"/>
          <p:cNvGrpSpPr/>
          <p:nvPr/>
        </p:nvGrpSpPr>
        <p:grpSpPr>
          <a:xfrm>
            <a:off x="399289" y="3817484"/>
            <a:ext cx="2605087" cy="1607004"/>
            <a:chOff x="1066800" y="3033713"/>
            <a:chExt cx="1865313" cy="990600"/>
          </a:xfrm>
        </p:grpSpPr>
        <p:sp>
          <p:nvSpPr>
            <p:cNvPr id="169" name="Google Shape;169;p21"/>
            <p:cNvSpPr/>
            <p:nvPr/>
          </p:nvSpPr>
          <p:spPr>
            <a:xfrm>
              <a:off x="1066800" y="3033713"/>
              <a:ext cx="304800" cy="99060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170" name="Google Shape;170;p21"/>
            <p:cNvCxnSpPr/>
            <p:nvPr/>
          </p:nvCxnSpPr>
          <p:spPr>
            <a:xfrm>
              <a:off x="1219200" y="3567113"/>
              <a:ext cx="533400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pic>
          <p:nvPicPr>
            <p:cNvPr descr="Edittex" id="171" name="Google Shape;171;p2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24000" y="3108325"/>
              <a:ext cx="1408113" cy="3825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2" name="Google Shape;172;p21"/>
          <p:cNvGrpSpPr/>
          <p:nvPr/>
        </p:nvGrpSpPr>
        <p:grpSpPr>
          <a:xfrm>
            <a:off x="3960172" y="3816395"/>
            <a:ext cx="2697803" cy="1589744"/>
            <a:chOff x="2396" y="1775"/>
            <a:chExt cx="1185" cy="730"/>
          </a:xfrm>
        </p:grpSpPr>
        <p:pic>
          <p:nvPicPr>
            <p:cNvPr descr="Edittex" id="173" name="Google Shape;173;p2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688" y="2256"/>
              <a:ext cx="893" cy="2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" name="Google Shape;174;p21"/>
            <p:cNvSpPr/>
            <p:nvPr/>
          </p:nvSpPr>
          <p:spPr>
            <a:xfrm rot="5400000">
              <a:off x="2638" y="1533"/>
              <a:ext cx="192" cy="677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rgbClr val="FFFFF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175" name="Google Shape;175;p21"/>
            <p:cNvCxnSpPr/>
            <p:nvPr/>
          </p:nvCxnSpPr>
          <p:spPr>
            <a:xfrm rot="5400000">
              <a:off x="2568" y="2040"/>
              <a:ext cx="336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76" name="Google Shape;176;p21"/>
            <p:cNvSpPr/>
            <p:nvPr/>
          </p:nvSpPr>
          <p:spPr>
            <a:xfrm>
              <a:off x="2712" y="1848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/>
          <p:nvPr>
            <p:ph type="title"/>
          </p:nvPr>
        </p:nvSpPr>
        <p:spPr>
          <a:xfrm>
            <a:off x="337457" y="365761"/>
            <a:ext cx="10617055" cy="6901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entury Schoolbook"/>
              <a:buNone/>
            </a:pPr>
            <a:r>
              <a:rPr lang="en-US" sz="3959"/>
              <a:t>Image Gradient</a:t>
            </a:r>
            <a:endParaRPr sz="3959"/>
          </a:p>
        </p:txBody>
      </p:sp>
      <p:sp>
        <p:nvSpPr>
          <p:cNvPr id="182" name="Google Shape;182;p22"/>
          <p:cNvSpPr txBox="1"/>
          <p:nvPr>
            <p:ph idx="1" type="body"/>
          </p:nvPr>
        </p:nvSpPr>
        <p:spPr>
          <a:xfrm>
            <a:off x="337457" y="1284514"/>
            <a:ext cx="10617055" cy="4895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3000"/>
              <a:t>gradient direction</a:t>
            </a:r>
            <a:endParaRPr/>
          </a:p>
          <a:p>
            <a:pPr indent="-30479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400"/>
              <a:buChar char="•"/>
            </a:pPr>
            <a:r>
              <a:rPr lang="en-US" sz="3000"/>
              <a:t>The edge strength</a:t>
            </a:r>
            <a:endParaRPr sz="2800"/>
          </a:p>
          <a:p>
            <a:pPr indent="-40639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  <a:p>
            <a:pPr indent="-40639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b="1" lang="en-US" sz="2800"/>
              <a:t>Discrete Gradient</a:t>
            </a:r>
            <a:r>
              <a:rPr lang="en-US" sz="2800"/>
              <a:t>: by finite differences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rPr i="1" lang="en-US" sz="2800"/>
              <a:t>f(x+1,y) – f(x,y)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i="1" lang="en-US" sz="2800"/>
              <a:t>f(x, y+1) – f(x,y)</a:t>
            </a:r>
            <a:endParaRPr/>
          </a:p>
          <a:p>
            <a:pPr indent="-91440" lvl="0" marL="182880" rtl="0" algn="l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183" name="Google Shape;183;p22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Edittex" id="184" name="Google Shape;18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4909" y="1520936"/>
            <a:ext cx="3745157" cy="6992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dittex" id="185" name="Google Shape;18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7734" y="3057525"/>
            <a:ext cx="4248226" cy="765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/>
          <p:nvPr>
            <p:ph type="title"/>
          </p:nvPr>
        </p:nvSpPr>
        <p:spPr>
          <a:xfrm>
            <a:off x="337457" y="365761"/>
            <a:ext cx="10617055" cy="6901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entury Schoolbook"/>
              <a:buNone/>
            </a:pPr>
            <a:r>
              <a:rPr lang="en-US" sz="3959"/>
              <a:t>Types of Edges</a:t>
            </a:r>
            <a:endParaRPr sz="3959"/>
          </a:p>
        </p:txBody>
      </p:sp>
      <p:pic>
        <p:nvPicPr>
          <p:cNvPr id="191" name="Google Shape;191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594" y="2024063"/>
            <a:ext cx="10426700" cy="34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3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/>
          <p:nvPr>
            <p:ph type="title"/>
          </p:nvPr>
        </p:nvSpPr>
        <p:spPr>
          <a:xfrm>
            <a:off x="337457" y="365761"/>
            <a:ext cx="10617055" cy="6901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entury Schoolbook"/>
              <a:buNone/>
            </a:pPr>
            <a:r>
              <a:rPr lang="en-US" sz="3959"/>
              <a:t>Sobel Operator</a:t>
            </a:r>
            <a:endParaRPr sz="3959"/>
          </a:p>
        </p:txBody>
      </p:sp>
      <p:sp>
        <p:nvSpPr>
          <p:cNvPr id="198" name="Google Shape;198;p24"/>
          <p:cNvSpPr txBox="1"/>
          <p:nvPr>
            <p:ph idx="1" type="body"/>
          </p:nvPr>
        </p:nvSpPr>
        <p:spPr>
          <a:xfrm>
            <a:off x="337457" y="1284514"/>
            <a:ext cx="10617055" cy="4895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Better approximations of the derivatives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●"/>
            </a:pPr>
            <a:r>
              <a:rPr i="1" lang="en-US" sz="2800"/>
              <a:t>Sobel</a:t>
            </a:r>
            <a:r>
              <a:rPr lang="en-US" sz="2800"/>
              <a:t> operators</a:t>
            </a:r>
            <a:endParaRPr sz="2600"/>
          </a:p>
          <a:p>
            <a:pPr indent="-40639" lvl="0" marL="182880" rtl="0" algn="l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  <a:p>
            <a:pPr indent="-40639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  <a:p>
            <a:pPr indent="-40639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  <a:p>
            <a:pPr indent="-182880" lvl="1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en-US" sz="2800"/>
              <a:t>The standard def. of the Sobel operator omits the 1/8 term</a:t>
            </a:r>
            <a:endParaRPr/>
          </a:p>
          <a:p>
            <a:pPr indent="-182879" lvl="2" marL="73152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Doesn’t make a difference for edge detection</a:t>
            </a:r>
            <a:endParaRPr/>
          </a:p>
          <a:p>
            <a:pPr indent="-182879" lvl="2" marL="7315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The 1/8 term </a:t>
            </a:r>
            <a:r>
              <a:rPr b="1" lang="en-US" sz="2800"/>
              <a:t>is</a:t>
            </a:r>
            <a:r>
              <a:rPr lang="en-US" sz="2800"/>
              <a:t> needed to get the right gradient value</a:t>
            </a:r>
            <a:endParaRPr sz="2600"/>
          </a:p>
          <a:p>
            <a:pPr indent="-40639" lvl="0" marL="182880" rtl="0" algn="l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</p:txBody>
      </p:sp>
      <p:sp>
        <p:nvSpPr>
          <p:cNvPr id="199" name="Google Shape;199;p24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00" name="Google Shape;200;p24"/>
          <p:cNvGraphicFramePr/>
          <p:nvPr/>
        </p:nvGraphicFramePr>
        <p:xfrm>
          <a:off x="4791075" y="217329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{6C43E1F2-D798-42EB-A10B-9C00909CE86C}</a:tableStyleId>
              </a:tblPr>
              <a:tblGrid>
                <a:gridCol w="546100"/>
                <a:gridCol w="546100"/>
                <a:gridCol w="546100"/>
              </a:tblGrid>
              <a:tr h="568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Verdana"/>
                        <a:buNone/>
                      </a:pPr>
                      <a:r>
                        <a:rPr b="0" i="0" lang="en-US" sz="29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-1</a:t>
                      </a:r>
                      <a:endParaRPr/>
                    </a:p>
                  </a:txBody>
                  <a:tcPr marT="65550" marB="6555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Verdana"/>
                        <a:buNone/>
                      </a:pPr>
                      <a:r>
                        <a:rPr b="0" i="0" lang="en-US" sz="29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</a:t>
                      </a:r>
                      <a:endParaRPr/>
                    </a:p>
                  </a:txBody>
                  <a:tcPr marT="65550" marB="6555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Verdana"/>
                        <a:buNone/>
                      </a:pPr>
                      <a:r>
                        <a:rPr b="0" i="0" lang="en-US" sz="29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</a:t>
                      </a:r>
                      <a:endParaRPr/>
                    </a:p>
                  </a:txBody>
                  <a:tcPr marT="65550" marB="6555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8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Verdana"/>
                        <a:buNone/>
                      </a:pPr>
                      <a:r>
                        <a:rPr b="0" i="0" lang="en-US" sz="29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-2</a:t>
                      </a:r>
                      <a:endParaRPr/>
                    </a:p>
                  </a:txBody>
                  <a:tcPr marT="65550" marB="6555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Verdana"/>
                        <a:buNone/>
                      </a:pPr>
                      <a:r>
                        <a:rPr b="0" i="0" lang="en-US" sz="29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</a:t>
                      </a:r>
                      <a:endParaRPr/>
                    </a:p>
                  </a:txBody>
                  <a:tcPr marT="65550" marB="6555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Verdana"/>
                        <a:buNone/>
                      </a:pPr>
                      <a:r>
                        <a:rPr b="0" i="0" lang="en-US" sz="29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</a:t>
                      </a:r>
                      <a:endParaRPr/>
                    </a:p>
                  </a:txBody>
                  <a:tcPr marT="65550" marB="6555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8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Verdana"/>
                        <a:buNone/>
                      </a:pPr>
                      <a:r>
                        <a:rPr b="0" i="0" lang="en-US" sz="29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-1</a:t>
                      </a:r>
                      <a:endParaRPr/>
                    </a:p>
                  </a:txBody>
                  <a:tcPr marT="65550" marB="6555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Verdana"/>
                        <a:buNone/>
                      </a:pPr>
                      <a:r>
                        <a:rPr b="0" i="0" lang="en-US" sz="29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</a:t>
                      </a:r>
                      <a:endParaRPr/>
                    </a:p>
                  </a:txBody>
                  <a:tcPr marT="65550" marB="6555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Verdana"/>
                        <a:buNone/>
                      </a:pPr>
                      <a:r>
                        <a:rPr b="0" i="0" lang="en-US" sz="29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</a:t>
                      </a:r>
                      <a:endParaRPr/>
                    </a:p>
                  </a:txBody>
                  <a:tcPr marT="65550" marB="6555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01" name="Google Shape;201;p24"/>
          <p:cNvGraphicFramePr/>
          <p:nvPr/>
        </p:nvGraphicFramePr>
        <p:xfrm>
          <a:off x="7191375" y="217329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{6C43E1F2-D798-42EB-A10B-9C00909CE86C}</a:tableStyleId>
              </a:tblPr>
              <a:tblGrid>
                <a:gridCol w="546100"/>
                <a:gridCol w="546100"/>
                <a:gridCol w="546100"/>
              </a:tblGrid>
              <a:tr h="568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Verdana"/>
                        <a:buNone/>
                      </a:pPr>
                      <a:r>
                        <a:rPr b="0" i="0" lang="en-US" sz="29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</a:t>
                      </a:r>
                      <a:endParaRPr/>
                    </a:p>
                  </a:txBody>
                  <a:tcPr marT="65550" marB="6555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Verdana"/>
                        <a:buNone/>
                      </a:pPr>
                      <a:r>
                        <a:rPr b="0" i="0" lang="en-US" sz="29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</a:t>
                      </a:r>
                      <a:endParaRPr/>
                    </a:p>
                  </a:txBody>
                  <a:tcPr marT="65550" marB="6555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Verdana"/>
                        <a:buNone/>
                      </a:pPr>
                      <a:r>
                        <a:rPr b="0" i="0" lang="en-US" sz="29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</a:t>
                      </a:r>
                      <a:endParaRPr/>
                    </a:p>
                  </a:txBody>
                  <a:tcPr marT="65550" marB="6555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8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Verdana"/>
                        <a:buNone/>
                      </a:pPr>
                      <a:r>
                        <a:rPr b="0" i="0" lang="en-US" sz="29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</a:t>
                      </a:r>
                      <a:endParaRPr/>
                    </a:p>
                  </a:txBody>
                  <a:tcPr marT="65550" marB="6555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Verdana"/>
                        <a:buNone/>
                      </a:pPr>
                      <a:r>
                        <a:rPr b="0" i="0" lang="en-US" sz="29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</a:t>
                      </a:r>
                      <a:endParaRPr/>
                    </a:p>
                  </a:txBody>
                  <a:tcPr marT="65550" marB="6555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Verdana"/>
                        <a:buNone/>
                      </a:pPr>
                      <a:r>
                        <a:rPr b="0" i="0" lang="en-US" sz="29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</a:t>
                      </a:r>
                      <a:endParaRPr/>
                    </a:p>
                  </a:txBody>
                  <a:tcPr marT="65550" marB="6555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8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Verdana"/>
                        <a:buNone/>
                      </a:pPr>
                      <a:r>
                        <a:rPr b="0" i="0" lang="en-US" sz="29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-1</a:t>
                      </a:r>
                      <a:endParaRPr/>
                    </a:p>
                  </a:txBody>
                  <a:tcPr marT="65550" marB="6555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Verdana"/>
                        <a:buNone/>
                      </a:pPr>
                      <a:r>
                        <a:rPr b="0" i="0" lang="en-US" sz="29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-2</a:t>
                      </a:r>
                      <a:endParaRPr/>
                    </a:p>
                  </a:txBody>
                  <a:tcPr marT="65550" marB="6555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Verdana"/>
                        <a:buNone/>
                      </a:pPr>
                      <a:r>
                        <a:rPr b="0" i="0" lang="en-US" sz="29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-1</a:t>
                      </a:r>
                      <a:endParaRPr/>
                    </a:p>
                  </a:txBody>
                  <a:tcPr marT="65550" marB="6555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/>
          <p:nvPr>
            <p:ph type="title"/>
          </p:nvPr>
        </p:nvSpPr>
        <p:spPr>
          <a:xfrm>
            <a:off x="337457" y="365761"/>
            <a:ext cx="10617055" cy="6901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entury Schoolbook"/>
              <a:buNone/>
            </a:pPr>
            <a:r>
              <a:rPr lang="en-US" sz="3959"/>
              <a:t>Sobel Operator - Result</a:t>
            </a:r>
            <a:endParaRPr sz="3959"/>
          </a:p>
        </p:txBody>
      </p:sp>
      <p:sp>
        <p:nvSpPr>
          <p:cNvPr id="207" name="Google Shape;207;p25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8" name="Google Shape;20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65" y="1828800"/>
            <a:ext cx="11140375" cy="2760663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5"/>
          <p:cNvSpPr txBox="1"/>
          <p:nvPr/>
        </p:nvSpPr>
        <p:spPr>
          <a:xfrm>
            <a:off x="695325" y="4589463"/>
            <a:ext cx="158248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Original</a:t>
            </a:r>
            <a:endParaRPr/>
          </a:p>
        </p:txBody>
      </p:sp>
      <p:sp>
        <p:nvSpPr>
          <p:cNvPr id="210" name="Google Shape;210;p25"/>
          <p:cNvSpPr txBox="1"/>
          <p:nvPr/>
        </p:nvSpPr>
        <p:spPr>
          <a:xfrm>
            <a:off x="3309937" y="4591050"/>
            <a:ext cx="20574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Convolution with Sobel</a:t>
            </a:r>
            <a:endParaRPr/>
          </a:p>
        </p:txBody>
      </p:sp>
      <p:sp>
        <p:nvSpPr>
          <p:cNvPr id="211" name="Google Shape;211;p25"/>
          <p:cNvSpPr txBox="1"/>
          <p:nvPr/>
        </p:nvSpPr>
        <p:spPr>
          <a:xfrm>
            <a:off x="6029324" y="4589463"/>
            <a:ext cx="20574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Thresholding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(Value = 64)</a:t>
            </a:r>
            <a:endParaRPr/>
          </a:p>
        </p:txBody>
      </p:sp>
      <p:sp>
        <p:nvSpPr>
          <p:cNvPr id="212" name="Google Shape;212;p25"/>
          <p:cNvSpPr txBox="1"/>
          <p:nvPr/>
        </p:nvSpPr>
        <p:spPr>
          <a:xfrm>
            <a:off x="8871964" y="4589463"/>
            <a:ext cx="20574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Thresholding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(Value = 96)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